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316" r:id="rId5"/>
    <p:sldId id="342" r:id="rId6"/>
    <p:sldId id="343" r:id="rId7"/>
    <p:sldId id="344" r:id="rId8"/>
    <p:sldId id="369" r:id="rId9"/>
    <p:sldId id="365" r:id="rId10"/>
    <p:sldId id="366" r:id="rId11"/>
    <p:sldId id="367" r:id="rId12"/>
    <p:sldId id="368" r:id="rId13"/>
    <p:sldId id="370" r:id="rId14"/>
    <p:sldId id="362" r:id="rId15"/>
    <p:sldId id="371" r:id="rId16"/>
    <p:sldId id="372" r:id="rId17"/>
    <p:sldId id="373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90" r:id="rId28"/>
    <p:sldId id="391" r:id="rId29"/>
    <p:sldId id="392" r:id="rId30"/>
    <p:sldId id="393" r:id="rId31"/>
    <p:sldId id="394" r:id="rId32"/>
    <p:sldId id="374" r:id="rId33"/>
    <p:sldId id="340" r:id="rId34"/>
    <p:sldId id="375" r:id="rId35"/>
    <p:sldId id="302" r:id="rId36"/>
    <p:sldId id="408" r:id="rId37"/>
    <p:sldId id="407" r:id="rId38"/>
    <p:sldId id="409" r:id="rId39"/>
    <p:sldId id="410" r:id="rId40"/>
    <p:sldId id="411" r:id="rId41"/>
    <p:sldId id="412" r:id="rId42"/>
    <p:sldId id="413" r:id="rId43"/>
    <p:sldId id="414" r:id="rId44"/>
    <p:sldId id="415" r:id="rId45"/>
    <p:sldId id="416" r:id="rId46"/>
    <p:sldId id="417" r:id="rId47"/>
    <p:sldId id="363" r:id="rId48"/>
    <p:sldId id="339" r:id="rId49"/>
    <p:sldId id="388" r:id="rId50"/>
  </p:sldIdLst>
  <p:sldSz cx="9144000" cy="6858000" type="screen4x3"/>
  <p:notesSz cx="6858000" cy="9144000"/>
  <p:custDataLst>
    <p:tags r:id="rId5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8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2222"/>
    <a:srgbClr val="00BBEE"/>
    <a:srgbClr val="7F7F7F"/>
    <a:srgbClr val="666666"/>
    <a:srgbClr val="000000"/>
    <a:srgbClr val="FF0000"/>
    <a:srgbClr val="EDCAED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5033" autoAdjust="0"/>
  </p:normalViewPr>
  <p:slideViewPr>
    <p:cSldViewPr snapToGrid="0" snapToObjects="1">
      <p:cViewPr varScale="1">
        <p:scale>
          <a:sx n="78" d="100"/>
          <a:sy n="78" d="100"/>
        </p:scale>
        <p:origin x="1594" y="72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8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538A7D1-1350-4CB0-87E1-4738A6CEAD5F}" type="datetimeFigureOut">
              <a:rPr lang="en-CA"/>
              <a:pPr>
                <a:defRPr/>
              </a:pPr>
              <a:t>2024-02-07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D0782D7-C2C4-482D-9D8D-42596C1D45A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94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30DDFDE-158D-41DF-A3DE-FD7923496E6D}" type="datetimeFigureOut">
              <a:rPr lang="en-US"/>
              <a:pPr>
                <a:defRPr/>
              </a:pPr>
              <a:t>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AF67817-FEF3-462C-8B47-3CA648D3F5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695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b="1"/>
              <a:t>Faculty Notes:</a:t>
            </a:r>
          </a:p>
          <a:p>
            <a:pPr lvl="2" eaLnBrk="1" hangingPunct="1">
              <a:spcBef>
                <a:spcPct val="0"/>
              </a:spcBef>
            </a:pPr>
            <a:r>
              <a:rPr lang="en-GB"/>
              <a:t>Introduce yourself, if necessary.</a:t>
            </a:r>
          </a:p>
          <a:p>
            <a:pPr lvl="2" eaLnBrk="1" hangingPunct="1">
              <a:spcBef>
                <a:spcPct val="0"/>
              </a:spcBef>
            </a:pPr>
            <a:r>
              <a:rPr lang="en-GB"/>
              <a:t>Introduce the module and time frame, which is approximately 1.5 hours </a:t>
            </a:r>
          </a:p>
          <a:p>
            <a:pPr lvl="2" eaLnBrk="1" hangingPunct="1">
              <a:spcBef>
                <a:spcPct val="0"/>
              </a:spcBef>
            </a:pPr>
            <a:r>
              <a:rPr lang="en-GB"/>
              <a:t>Verify the students have the proper handouts for the module.</a:t>
            </a:r>
          </a:p>
          <a:p>
            <a:pPr lvl="2" eaLnBrk="1" hangingPunct="1">
              <a:spcBef>
                <a:spcPct val="0"/>
              </a:spcBef>
            </a:pPr>
            <a:r>
              <a:rPr lang="en-GB"/>
              <a:t>Ensure the students have access to the required software for the practice exercises.</a:t>
            </a:r>
          </a:p>
          <a:p>
            <a:pPr lvl="1" eaLnBrk="1" hangingPunct="1">
              <a:spcBef>
                <a:spcPct val="0"/>
              </a:spcBef>
            </a:pPr>
            <a:endParaRPr lang="en-GB"/>
          </a:p>
          <a:p>
            <a:pPr lvl="1" eaLnBrk="1" hangingPunct="1">
              <a:spcBef>
                <a:spcPct val="0"/>
              </a:spcBef>
            </a:pPr>
            <a:r>
              <a:rPr lang="en-GB" b="1"/>
              <a:t>Participant Notes:</a:t>
            </a:r>
          </a:p>
          <a:p>
            <a:pPr lvl="1" eaLnBrk="1" hangingPunct="1">
              <a:spcBef>
                <a:spcPct val="0"/>
              </a:spcBef>
            </a:pPr>
            <a:r>
              <a:rPr lang="en-GB"/>
              <a:t>N/A</a:t>
            </a:r>
          </a:p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F8D61C-789B-4E03-9DB5-2B82A7A7160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75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Arial" charset="0"/>
              </a:rPr>
              <a:t>Just introduce the way people are used to configuring application.</a:t>
            </a:r>
            <a:endParaRPr lang="en-IN">
              <a:latin typeface="Arial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15B8B5-7714-41F1-AAA6-4A07D0F31C2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113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Arial" charset="0"/>
              </a:rPr>
              <a:t>Just introduce the way people are used to configuring application.</a:t>
            </a:r>
            <a:endParaRPr lang="en-IN">
              <a:latin typeface="Arial" charset="0"/>
            </a:endParaRPr>
          </a:p>
        </p:txBody>
      </p:sp>
      <p:sp>
        <p:nvSpPr>
          <p:cNvPr id="3072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ECDBCC97-8174-4FE0-8603-3281D304D8A0}" type="slidenum">
              <a:rPr lang="en-US" sz="1200">
                <a:latin typeface="+mn-lt"/>
              </a:rPr>
              <a:pPr algn="r">
                <a:defRPr/>
              </a:pPr>
              <a:t>5</a:t>
            </a:fld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448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Arial" charset="0"/>
              </a:rPr>
              <a:t>XML Configuration required to Inject a Spring Bean through Constructor.</a:t>
            </a:r>
            <a:endParaRPr lang="en-IN">
              <a:latin typeface="Arial" charset="0"/>
            </a:endParaRPr>
          </a:p>
        </p:txBody>
      </p:sp>
      <p:sp>
        <p:nvSpPr>
          <p:cNvPr id="34819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FBFAAE3-6692-4AF1-9920-6D7A94BACA4B}" type="slidenum">
              <a:rPr lang="en-US" sz="1200">
                <a:latin typeface="Calibri" pitchFamily="34" charset="0"/>
              </a:rPr>
              <a:pPr algn="r"/>
              <a:t>6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456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Arial" charset="0"/>
              </a:rPr>
              <a:t>Explain the Setter injection and placeholder (setter / getter methods) for the injecting bean in the parent class.</a:t>
            </a:r>
            <a:endParaRPr lang="en-IN">
              <a:latin typeface="Arial" charset="0"/>
            </a:endParaRPr>
          </a:p>
        </p:txBody>
      </p:sp>
      <p:sp>
        <p:nvSpPr>
          <p:cNvPr id="6042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4F8D173-D017-4E26-A1DA-0BB626C6E3DB}" type="slidenum">
              <a:rPr lang="en-US" sz="1200">
                <a:latin typeface="Calibri" pitchFamily="34" charset="0"/>
              </a:rPr>
              <a:pPr algn="r"/>
              <a:t>7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580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Arial" charset="0"/>
              </a:rPr>
              <a:t>Explain @Autowired annotation</a:t>
            </a:r>
            <a:endParaRPr lang="en-IN">
              <a:latin typeface="Arial" charset="0"/>
            </a:endParaRPr>
          </a:p>
        </p:txBody>
      </p:sp>
      <p:sp>
        <p:nvSpPr>
          <p:cNvPr id="6246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D2620D6-DF2D-4952-9A46-A87BB8668E08}" type="slidenum">
              <a:rPr lang="en-US" sz="1200">
                <a:latin typeface="Calibri" pitchFamily="34" charset="0"/>
              </a:rPr>
              <a:pPr algn="r"/>
              <a:t>8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204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Arial" charset="0"/>
              </a:rPr>
              <a:t>XML Configuration required for @Autowired and . </a:t>
            </a:r>
            <a:r>
              <a:rPr lang="en-US">
                <a:solidFill>
                  <a:srgbClr val="3F7F7F"/>
                </a:solidFill>
              </a:rPr>
              <a:t>&lt;context:annotation-config/&gt;</a:t>
            </a:r>
          </a:p>
          <a:p>
            <a:pPr eaLnBrk="1" hangingPunct="1">
              <a:spcBef>
                <a:spcPct val="0"/>
              </a:spcBef>
            </a:pPr>
            <a:endParaRPr lang="en-IN">
              <a:latin typeface="Arial" charset="0"/>
            </a:endParaRPr>
          </a:p>
        </p:txBody>
      </p:sp>
      <p:sp>
        <p:nvSpPr>
          <p:cNvPr id="6451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6335AB3-FF6E-446E-B7C3-179DED16A7F7}" type="slidenum">
              <a:rPr lang="en-US" sz="1200">
                <a:latin typeface="Calibri" pitchFamily="34" charset="0"/>
              </a:rPr>
              <a:pPr algn="r"/>
              <a:t>9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950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IN" sz="1400"/>
              <a:t>@Autowired annotation can be applied on </a:t>
            </a:r>
            <a:r>
              <a:rPr lang="en-IN" sz="1400" b="1" u="sng"/>
              <a:t>setter methods </a:t>
            </a:r>
            <a:r>
              <a:rPr lang="en-IN" sz="1400" b="1"/>
              <a:t>, </a:t>
            </a:r>
            <a:r>
              <a:rPr lang="en-IN" sz="1400" b="1" u="sng"/>
              <a:t>constructors  </a:t>
            </a:r>
            <a:r>
              <a:rPr lang="en-IN" sz="1400" b="1"/>
              <a:t>and </a:t>
            </a:r>
            <a:r>
              <a:rPr lang="en-IN" sz="1400" b="1" u="sng"/>
              <a:t> fields</a:t>
            </a:r>
            <a:r>
              <a:rPr lang="en-IN" sz="1400"/>
              <a:t>.</a:t>
            </a:r>
          </a:p>
          <a:p>
            <a:pPr eaLnBrk="1" hangingPunct="1"/>
            <a:endParaRPr lang="en-US" sz="1400"/>
          </a:p>
          <a:p>
            <a:pPr>
              <a:buFont typeface="Verdana" pitchFamily="34" charset="0"/>
              <a:buNone/>
            </a:pPr>
            <a:r>
              <a:rPr lang="en-US" sz="1400"/>
              <a:t>Using an </a:t>
            </a:r>
            <a:r>
              <a:rPr lang="en-US" sz="1400" b="1" u="sng"/>
              <a:t>@Qualifier</a:t>
            </a:r>
            <a:r>
              <a:rPr lang="en-US" sz="1400"/>
              <a:t> annotation you can inject named beans</a:t>
            </a:r>
          </a:p>
          <a:p>
            <a:pPr eaLnBrk="1" hangingPunct="1"/>
            <a:endParaRPr lang="en-US" sz="1400"/>
          </a:p>
          <a:p>
            <a:pPr>
              <a:lnSpc>
                <a:spcPct val="91000"/>
              </a:lnSpc>
              <a:spcBef>
                <a:spcPts val="500"/>
              </a:spcBef>
              <a:buFont typeface="Verdana" pitchFamily="34" charset="0"/>
              <a:buNone/>
            </a:pPr>
            <a:r>
              <a:rPr lang="en-US" sz="1100" b="1" u="sng"/>
              <a:t>@Component</a:t>
            </a:r>
            <a:r>
              <a:rPr lang="en-US" sz="1100"/>
              <a:t> annotation takes a String parameter that names the bean</a:t>
            </a:r>
          </a:p>
          <a:p>
            <a:pPr eaLnBrk="1" hangingPunct="1"/>
            <a:endParaRPr lang="en-US" sz="1400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8795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IN" sz="1400"/>
              <a:t>@Autowired annotation can be applied on </a:t>
            </a:r>
            <a:r>
              <a:rPr lang="en-IN" sz="1400" b="1" u="sng"/>
              <a:t>setter methods </a:t>
            </a:r>
            <a:r>
              <a:rPr lang="en-IN" sz="1400" b="1"/>
              <a:t>, </a:t>
            </a:r>
            <a:r>
              <a:rPr lang="en-IN" sz="1400" b="1" u="sng"/>
              <a:t>constructors  </a:t>
            </a:r>
            <a:r>
              <a:rPr lang="en-IN" sz="1400" b="1"/>
              <a:t>and </a:t>
            </a:r>
            <a:r>
              <a:rPr lang="en-IN" sz="1400" b="1" u="sng"/>
              <a:t> fields</a:t>
            </a:r>
            <a:r>
              <a:rPr lang="en-IN" sz="1400"/>
              <a:t>.</a:t>
            </a:r>
          </a:p>
          <a:p>
            <a:pPr eaLnBrk="1" hangingPunct="1"/>
            <a:endParaRPr lang="en-US" sz="1400"/>
          </a:p>
          <a:p>
            <a:pPr>
              <a:buFont typeface="Verdana" pitchFamily="34" charset="0"/>
              <a:buNone/>
            </a:pPr>
            <a:r>
              <a:rPr lang="en-US" sz="1400"/>
              <a:t>Using an </a:t>
            </a:r>
            <a:r>
              <a:rPr lang="en-US" sz="1400" b="1" u="sng"/>
              <a:t>@Qualifier</a:t>
            </a:r>
            <a:r>
              <a:rPr lang="en-US" sz="1400"/>
              <a:t> annotation you can inject named beans</a:t>
            </a:r>
          </a:p>
          <a:p>
            <a:pPr eaLnBrk="1" hangingPunct="1"/>
            <a:endParaRPr lang="en-US" sz="1400"/>
          </a:p>
          <a:p>
            <a:pPr>
              <a:lnSpc>
                <a:spcPct val="91000"/>
              </a:lnSpc>
              <a:spcBef>
                <a:spcPts val="500"/>
              </a:spcBef>
              <a:buFont typeface="Verdana" pitchFamily="34" charset="0"/>
              <a:buNone/>
            </a:pPr>
            <a:r>
              <a:rPr lang="en-US" sz="1100" b="1" u="sng"/>
              <a:t>@Component</a:t>
            </a:r>
            <a:r>
              <a:rPr lang="en-US" sz="1100"/>
              <a:t> annotation takes a String parameter that names the bean</a:t>
            </a:r>
          </a:p>
          <a:p>
            <a:pPr eaLnBrk="1" hangingPunct="1"/>
            <a:endParaRPr lang="en-US" sz="1400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157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swf_photo2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3"/>
          <p:cNvGrpSpPr>
            <a:grpSpLocks/>
          </p:cNvGrpSpPr>
          <p:nvPr userDrawn="1"/>
        </p:nvGrpSpPr>
        <p:grpSpPr bwMode="auto">
          <a:xfrm>
            <a:off x="5702300" y="2274888"/>
            <a:ext cx="3073400" cy="2060575"/>
            <a:chOff x="5701703" y="682760"/>
            <a:chExt cx="3074395" cy="2060440"/>
          </a:xfrm>
        </p:grpSpPr>
        <p:sp>
          <p:nvSpPr>
            <p:cNvPr id="6" name="Freeform 4"/>
            <p:cNvSpPr/>
            <p:nvPr/>
          </p:nvSpPr>
          <p:spPr>
            <a:xfrm>
              <a:off x="6163816" y="682760"/>
              <a:ext cx="2013602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/>
            </a:p>
          </p:txBody>
        </p:sp>
        <p:pic>
          <p:nvPicPr>
            <p:cNvPr id="7" name="Picture 5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01703" y="1523009"/>
              <a:ext cx="3074395" cy="251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3788" y="6278563"/>
            <a:ext cx="2520950" cy="17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Connector 11"/>
          <p:cNvCxnSpPr/>
          <p:nvPr userDrawn="1"/>
        </p:nvCxnSpPr>
        <p:spPr>
          <a:xfrm>
            <a:off x="457200" y="6570663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8788" y="544531"/>
            <a:ext cx="4811856" cy="1854206"/>
          </a:xfrm>
        </p:spPr>
        <p:txBody>
          <a:bodyPr anchor="b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stk153597rke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359082"/>
            <a:ext cx="8228013" cy="605012"/>
          </a:xfrm>
        </p:spPr>
        <p:txBody>
          <a:bodyPr anchor="b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Power_PC [Converted]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94563" y="169863"/>
            <a:ext cx="153670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6"/>
          <p:cNvCxnSpPr/>
          <p:nvPr userDrawn="1"/>
        </p:nvCxnSpPr>
        <p:spPr>
          <a:xfrm>
            <a:off x="458788" y="1162050"/>
            <a:ext cx="868521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"/>
          <p:cNvSpPr txBox="1"/>
          <p:nvPr userDrawn="1"/>
        </p:nvSpPr>
        <p:spPr>
          <a:xfrm>
            <a:off x="444500" y="6572250"/>
            <a:ext cx="2573338" cy="230188"/>
          </a:xfrm>
          <a:prstGeom prst="rect">
            <a:avLst/>
          </a:prstGeom>
          <a:noFill/>
        </p:spPr>
        <p:txBody>
          <a:bodyPr l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145463" y="6562725"/>
            <a:ext cx="534987" cy="2444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2B0AC2BA-67C5-4AA5-B973-899BF3080724}" type="slidenum">
              <a:rPr lang="en-CA" sz="90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5200" y="169863"/>
            <a:ext cx="1389063" cy="223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6"/>
          <p:cNvCxnSpPr/>
          <p:nvPr userDrawn="1"/>
        </p:nvCxnSpPr>
        <p:spPr>
          <a:xfrm>
            <a:off x="458788" y="1162050"/>
            <a:ext cx="868521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"/>
          <p:cNvSpPr txBox="1"/>
          <p:nvPr userDrawn="1"/>
        </p:nvSpPr>
        <p:spPr>
          <a:xfrm>
            <a:off x="444500" y="6572250"/>
            <a:ext cx="2573338" cy="230188"/>
          </a:xfrm>
          <a:prstGeom prst="rect">
            <a:avLst/>
          </a:prstGeom>
          <a:noFill/>
        </p:spPr>
        <p:txBody>
          <a:bodyPr l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145463" y="6562725"/>
            <a:ext cx="534987" cy="2444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0AB2954-23BF-42EF-A29B-3F5FE0FAA698}" type="slidenum">
              <a:rPr lang="en-CA" sz="90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/>
          <p:cNvCxnSpPr/>
          <p:nvPr userDrawn="1"/>
        </p:nvCxnSpPr>
        <p:spPr>
          <a:xfrm>
            <a:off x="458788" y="1162050"/>
            <a:ext cx="868521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338" cy="230188"/>
          </a:xfrm>
          <a:prstGeom prst="rect">
            <a:avLst/>
          </a:prstGeom>
          <a:noFill/>
        </p:spPr>
        <p:txBody>
          <a:bodyPr l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7" name="TextBox 7"/>
          <p:cNvSpPr txBox="1"/>
          <p:nvPr userDrawn="1"/>
        </p:nvSpPr>
        <p:spPr>
          <a:xfrm>
            <a:off x="8145463" y="6562725"/>
            <a:ext cx="534987" cy="2444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D17DC05-510A-45C4-BAAF-DF7E36C213D2}" type="slidenum">
              <a:rPr lang="en-CA" sz="90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2100" y="195263"/>
            <a:ext cx="2190750" cy="180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6"/>
          <p:cNvCxnSpPr/>
          <p:nvPr userDrawn="1"/>
        </p:nvCxnSpPr>
        <p:spPr>
          <a:xfrm>
            <a:off x="458788" y="1162050"/>
            <a:ext cx="868521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"/>
          <p:cNvSpPr txBox="1"/>
          <p:nvPr userDrawn="1"/>
        </p:nvSpPr>
        <p:spPr>
          <a:xfrm>
            <a:off x="444500" y="6572250"/>
            <a:ext cx="2573338" cy="230188"/>
          </a:xfrm>
          <a:prstGeom prst="rect">
            <a:avLst/>
          </a:prstGeom>
          <a:noFill/>
        </p:spPr>
        <p:txBody>
          <a:bodyPr l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145463" y="6562725"/>
            <a:ext cx="534987" cy="2444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17E616A7-79D8-4C9E-B3CF-9F2B1B791EAD}" type="slidenum">
              <a:rPr lang="en-CA" sz="90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140258517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3429000"/>
            <a:ext cx="4114800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6"/>
          <p:cNvCxnSpPr/>
          <p:nvPr userDrawn="1"/>
        </p:nvCxnSpPr>
        <p:spPr>
          <a:xfrm>
            <a:off x="458788" y="1162050"/>
            <a:ext cx="868521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"/>
          <p:cNvSpPr txBox="1"/>
          <p:nvPr userDrawn="1"/>
        </p:nvSpPr>
        <p:spPr>
          <a:xfrm>
            <a:off x="444500" y="6572250"/>
            <a:ext cx="2573338" cy="230188"/>
          </a:xfrm>
          <a:prstGeom prst="rect">
            <a:avLst/>
          </a:prstGeom>
          <a:noFill/>
        </p:spPr>
        <p:txBody>
          <a:bodyPr l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145463" y="6562725"/>
            <a:ext cx="534987" cy="2444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164E7BC1-103A-4ADC-8BB7-699D42DD5BDF}" type="slidenum">
              <a:rPr lang="en-CA" sz="90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100605056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8238" y="3062288"/>
            <a:ext cx="244792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6"/>
          <p:cNvCxnSpPr/>
          <p:nvPr userDrawn="1"/>
        </p:nvCxnSpPr>
        <p:spPr>
          <a:xfrm>
            <a:off x="458788" y="1162050"/>
            <a:ext cx="868521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"/>
          <p:cNvSpPr txBox="1"/>
          <p:nvPr userDrawn="1"/>
        </p:nvSpPr>
        <p:spPr>
          <a:xfrm>
            <a:off x="444500" y="6572250"/>
            <a:ext cx="2573338" cy="230188"/>
          </a:xfrm>
          <a:prstGeom prst="rect">
            <a:avLst/>
          </a:prstGeom>
          <a:noFill/>
        </p:spPr>
        <p:txBody>
          <a:bodyPr l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145463" y="6562725"/>
            <a:ext cx="534987" cy="2444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F55D7EA0-84A9-4BA0-AE7C-7FE921E6E4D3}" type="slidenum">
              <a:rPr lang="en-CA" sz="90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AA053798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11550" y="4689475"/>
            <a:ext cx="5484813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6"/>
          <p:cNvCxnSpPr/>
          <p:nvPr userDrawn="1"/>
        </p:nvCxnSpPr>
        <p:spPr>
          <a:xfrm>
            <a:off x="458788" y="1162050"/>
            <a:ext cx="868521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"/>
          <p:cNvSpPr txBox="1"/>
          <p:nvPr userDrawn="1"/>
        </p:nvSpPr>
        <p:spPr>
          <a:xfrm>
            <a:off x="444500" y="6572250"/>
            <a:ext cx="2573338" cy="230188"/>
          </a:xfrm>
          <a:prstGeom prst="rect">
            <a:avLst/>
          </a:prstGeom>
          <a:noFill/>
        </p:spPr>
        <p:txBody>
          <a:bodyPr l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145463" y="6562725"/>
            <a:ext cx="534987" cy="2444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28D83BE9-EE26-4DA8-B380-27BD1DF6C97D}" type="slidenum">
              <a:rPr lang="en-CA" sz="90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AA053797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11550" y="4584700"/>
            <a:ext cx="5484813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6"/>
          <p:cNvCxnSpPr/>
          <p:nvPr userDrawn="1"/>
        </p:nvCxnSpPr>
        <p:spPr>
          <a:xfrm>
            <a:off x="458788" y="1162050"/>
            <a:ext cx="868521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"/>
          <p:cNvSpPr txBox="1"/>
          <p:nvPr userDrawn="1"/>
        </p:nvSpPr>
        <p:spPr>
          <a:xfrm>
            <a:off x="444500" y="6572250"/>
            <a:ext cx="2573338" cy="230188"/>
          </a:xfrm>
          <a:prstGeom prst="rect">
            <a:avLst/>
          </a:prstGeom>
          <a:noFill/>
        </p:spPr>
        <p:txBody>
          <a:bodyPr l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145463" y="6562725"/>
            <a:ext cx="534987" cy="2444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815A093-1D49-4A59-AC61-1D8CA11D827E}" type="slidenum">
              <a:rPr lang="en-CA" sz="90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skd186908sdc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5438" y="3954463"/>
            <a:ext cx="3657600" cy="273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6"/>
          <p:cNvCxnSpPr/>
          <p:nvPr userDrawn="1"/>
        </p:nvCxnSpPr>
        <p:spPr>
          <a:xfrm>
            <a:off x="458788" y="1162050"/>
            <a:ext cx="868521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"/>
          <p:cNvSpPr txBox="1"/>
          <p:nvPr userDrawn="1"/>
        </p:nvSpPr>
        <p:spPr>
          <a:xfrm>
            <a:off x="444500" y="6572250"/>
            <a:ext cx="2573338" cy="230188"/>
          </a:xfrm>
          <a:prstGeom prst="rect">
            <a:avLst/>
          </a:prstGeom>
          <a:noFill/>
        </p:spPr>
        <p:txBody>
          <a:bodyPr l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145463" y="6562725"/>
            <a:ext cx="534987" cy="2444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72901DC1-6713-46CA-8DA9-723A28843AC5}" type="slidenum">
              <a:rPr lang="en-CA" sz="90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310097"/>
            <a:ext cx="8228013" cy="670326"/>
          </a:xfrm>
        </p:spPr>
        <p:txBody>
          <a:bodyPr anchor="b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85738"/>
            <a:ext cx="8229600" cy="86836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Slide title: can span two lines of the slide and uses this font color (28pt)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14422"/>
            <a:ext cx="8229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200"/>
            </a:lvl3pPr>
            <a:lvl4pPr>
              <a:defRPr sz="2000" baseline="0"/>
            </a:lvl4pPr>
            <a:lvl5pPr>
              <a:defRPr sz="1800"/>
            </a:lvl5pPr>
          </a:lstStyle>
          <a:p>
            <a:pPr lvl="0"/>
            <a:r>
              <a:rPr lang="en-US" dirty="0"/>
              <a:t>Slide copy uses this color (24pt)</a:t>
            </a:r>
          </a:p>
          <a:p>
            <a:pPr lvl="1"/>
            <a:r>
              <a:rPr lang="en-US" dirty="0"/>
              <a:t>Bullet point level 1 (24pt)</a:t>
            </a:r>
          </a:p>
          <a:p>
            <a:pPr lvl="2"/>
            <a:r>
              <a:rPr lang="en-US" dirty="0"/>
              <a:t>Bullet point level 2 (22pt)</a:t>
            </a:r>
          </a:p>
          <a:p>
            <a:pPr lvl="3"/>
            <a:r>
              <a:rPr lang="en-US" dirty="0"/>
              <a:t>Bullet point level 3 (20pt)</a:t>
            </a:r>
          </a:p>
          <a:p>
            <a:pPr lvl="4"/>
            <a:r>
              <a:rPr lang="en-US" dirty="0"/>
              <a:t>Bullet point level 4 (18pt)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464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/>
          <p:cNvCxnSpPr/>
          <p:nvPr userDrawn="1"/>
        </p:nvCxnSpPr>
        <p:spPr>
          <a:xfrm>
            <a:off x="458788" y="1162050"/>
            <a:ext cx="868521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7"/>
          <p:cNvSpPr txBox="1"/>
          <p:nvPr userDrawn="1"/>
        </p:nvSpPr>
        <p:spPr>
          <a:xfrm>
            <a:off x="8145463" y="6562725"/>
            <a:ext cx="534987" cy="2444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4DB8BB5A-8FB1-4022-95BC-0709A3F66239}" type="slidenum">
              <a:rPr lang="en-CA" sz="90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 userDrawn="1"/>
        </p:nvCxnSpPr>
        <p:spPr>
          <a:xfrm>
            <a:off x="458788" y="1162050"/>
            <a:ext cx="868521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8"/>
          <p:cNvSpPr txBox="1"/>
          <p:nvPr userDrawn="1"/>
        </p:nvSpPr>
        <p:spPr>
          <a:xfrm>
            <a:off x="8145463" y="6562725"/>
            <a:ext cx="534987" cy="2444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070D18D-F567-4F87-8F69-CFE4028758C8}" type="slidenum">
              <a:rPr lang="en-CA" sz="90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/>
          <p:nvPr userDrawn="1"/>
        </p:nvCxnSpPr>
        <p:spPr>
          <a:xfrm>
            <a:off x="458788" y="1162050"/>
            <a:ext cx="868521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7"/>
          <p:cNvSpPr txBox="1"/>
          <p:nvPr userDrawn="1"/>
        </p:nvSpPr>
        <p:spPr>
          <a:xfrm>
            <a:off x="8145463" y="6562725"/>
            <a:ext cx="534987" cy="2444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2AB3E57E-687D-437D-A6F0-48BA6EF4C21E}" type="slidenum">
              <a:rPr lang="en-CA" sz="90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0"/>
          <p:cNvCxnSpPr/>
          <p:nvPr userDrawn="1"/>
        </p:nvCxnSpPr>
        <p:spPr>
          <a:xfrm>
            <a:off x="458788" y="1162050"/>
            <a:ext cx="868521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8"/>
          <p:cNvSpPr txBox="1"/>
          <p:nvPr userDrawn="1"/>
        </p:nvSpPr>
        <p:spPr>
          <a:xfrm>
            <a:off x="8145463" y="6562725"/>
            <a:ext cx="534987" cy="2444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9B8C6E6-47FF-4AD1-BB73-B8DFE5AB4F43}" type="slidenum">
              <a:rPr lang="en-CA" sz="90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/>
          <p:cNvCxnSpPr/>
          <p:nvPr userDrawn="1"/>
        </p:nvCxnSpPr>
        <p:spPr>
          <a:xfrm>
            <a:off x="458788" y="1162050"/>
            <a:ext cx="868521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8145463" y="6562725"/>
            <a:ext cx="534987" cy="2444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1C896CF-0B1F-4DAB-B5B6-E16EA02776AA}" type="slidenum">
              <a:rPr lang="en-CA" sz="90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45463" y="6562725"/>
            <a:ext cx="534987" cy="2444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4AF3F5D3-72B6-403C-BAA1-7BC2F90DEC62}" type="slidenum">
              <a:rPr lang="en-CA" sz="90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359082"/>
            <a:ext cx="8228013" cy="605012"/>
          </a:xfrm>
        </p:spPr>
        <p:txBody>
          <a:bodyPr anchor="b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81125"/>
            <a:ext cx="8228013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First Level Text</a:t>
            </a:r>
          </a:p>
          <a:p>
            <a:pPr lvl="1"/>
            <a:r>
              <a:rPr lang="en-CA"/>
              <a:t>Second Level Text</a:t>
            </a:r>
          </a:p>
          <a:p>
            <a:pPr lvl="2"/>
            <a:r>
              <a:rPr lang="en-CA"/>
              <a:t>Third Level Text</a:t>
            </a:r>
          </a:p>
          <a:p>
            <a:pPr lvl="3"/>
            <a:r>
              <a:rPr lang="en-CA"/>
              <a:t>Fourth Level Text</a:t>
            </a:r>
          </a:p>
          <a:p>
            <a:pPr lvl="4"/>
            <a:r>
              <a:rPr lang="en-CA"/>
              <a:t>Fifth Level Text</a:t>
            </a: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60375" y="169863"/>
            <a:ext cx="8205788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Master Title Slide Headline</a:t>
            </a: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</p:sldLayoutIdLst>
  <p:hf hdr="0" ftr="0" dt="0"/>
  <p:txStyles>
    <p:titleStyle>
      <a:lvl1pPr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defRPr sz="2600" b="1">
          <a:solidFill>
            <a:schemeClr val="accent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defRPr sz="2600" b="1">
          <a:solidFill>
            <a:schemeClr val="accent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defRPr sz="2600" b="1">
          <a:solidFill>
            <a:schemeClr val="accent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defRPr sz="2600" b="1">
          <a:solidFill>
            <a:schemeClr val="accent1"/>
          </a:solidFill>
          <a:latin typeface="Arial" charset="0"/>
          <a:cs typeface="Arial" charset="0"/>
        </a:defRPr>
      </a:lvl5pPr>
      <a:lvl6pPr marL="457200" algn="l" rtl="0" fontAlgn="base">
        <a:lnSpc>
          <a:spcPts val="2600"/>
        </a:lnSpc>
        <a:spcBef>
          <a:spcPct val="0"/>
        </a:spcBef>
        <a:spcAft>
          <a:spcPct val="0"/>
        </a:spcAft>
        <a:defRPr sz="2600" b="1">
          <a:solidFill>
            <a:schemeClr val="accent1"/>
          </a:solidFill>
          <a:latin typeface="Arial" charset="0"/>
          <a:cs typeface="Arial" charset="0"/>
        </a:defRPr>
      </a:lvl6pPr>
      <a:lvl7pPr marL="914400" algn="l" rtl="0" fontAlgn="base">
        <a:lnSpc>
          <a:spcPts val="2600"/>
        </a:lnSpc>
        <a:spcBef>
          <a:spcPct val="0"/>
        </a:spcBef>
        <a:spcAft>
          <a:spcPct val="0"/>
        </a:spcAft>
        <a:defRPr sz="2600" b="1">
          <a:solidFill>
            <a:schemeClr val="accent1"/>
          </a:solidFill>
          <a:latin typeface="Arial" charset="0"/>
          <a:cs typeface="Arial" charset="0"/>
        </a:defRPr>
      </a:lvl7pPr>
      <a:lvl8pPr marL="1371600" algn="l" rtl="0" fontAlgn="base">
        <a:lnSpc>
          <a:spcPts val="2600"/>
        </a:lnSpc>
        <a:spcBef>
          <a:spcPct val="0"/>
        </a:spcBef>
        <a:spcAft>
          <a:spcPct val="0"/>
        </a:spcAft>
        <a:defRPr sz="2600" b="1">
          <a:solidFill>
            <a:schemeClr val="accent1"/>
          </a:solidFill>
          <a:latin typeface="Arial" charset="0"/>
          <a:cs typeface="Arial" charset="0"/>
        </a:defRPr>
      </a:lvl8pPr>
      <a:lvl9pPr marL="1828800" algn="l" rtl="0" fontAlgn="base">
        <a:lnSpc>
          <a:spcPts val="2600"/>
        </a:lnSpc>
        <a:spcBef>
          <a:spcPct val="0"/>
        </a:spcBef>
        <a:spcAft>
          <a:spcPct val="0"/>
        </a:spcAft>
        <a:defRPr sz="2600" b="1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231775" indent="-231775" algn="l" rtl="0" eaLnBrk="0" fontAlgn="base" hangingPunct="0">
        <a:spcBef>
          <a:spcPts val="1200"/>
        </a:spcBef>
        <a:spcAft>
          <a:spcPct val="0"/>
        </a:spcAft>
        <a:buClr>
          <a:schemeClr val="tx1"/>
        </a:buClr>
        <a:buSzPct val="80000"/>
        <a:buFont typeface="Arial" charset="0"/>
        <a:buChar char="•"/>
        <a:defRPr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rtl="0" eaLnBrk="0" fontAlgn="base" hangingPunct="0">
        <a:spcBef>
          <a:spcPts val="625"/>
        </a:spcBef>
        <a:spcAft>
          <a:spcPct val="0"/>
        </a:spcAft>
        <a:buClr>
          <a:schemeClr val="tx1"/>
        </a:buClr>
        <a:buSzPct val="80000"/>
        <a:buFont typeface="Arial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rtl="0" eaLnBrk="0" fontAlgn="base" hangingPunct="0">
        <a:spcBef>
          <a:spcPts val="575"/>
        </a:spcBef>
        <a:spcAft>
          <a:spcPct val="0"/>
        </a:spcAft>
        <a:buClr>
          <a:schemeClr val="tx1"/>
        </a:buClr>
        <a:buSzPct val="80000"/>
        <a:buFont typeface="Arial" charset="0"/>
        <a:buChar char="•"/>
        <a:defRPr sz="20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rtl="0" eaLnBrk="0" fontAlgn="base" hangingPunct="0">
        <a:spcBef>
          <a:spcPts val="525"/>
        </a:spcBef>
        <a:spcAft>
          <a:spcPct val="0"/>
        </a:spcAft>
        <a:buClr>
          <a:schemeClr val="tx1"/>
        </a:buClr>
        <a:buSzPct val="80000"/>
        <a:buFont typeface="Arial" charset="0"/>
        <a:buChar char="–"/>
        <a:defRPr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rtl="0" eaLnBrk="0" fontAlgn="base" hangingPunct="0">
        <a:spcBef>
          <a:spcPts val="475"/>
        </a:spcBef>
        <a:spcAft>
          <a:spcPct val="0"/>
        </a:spcAft>
        <a:buClr>
          <a:schemeClr val="tx1"/>
        </a:buClr>
        <a:buSzPct val="80000"/>
        <a:buFont typeface="Arial" charset="0"/>
        <a:buChar char="•"/>
        <a:defRPr sz="16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8788" y="544513"/>
            <a:ext cx="4811712" cy="18542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Arial" charset="0"/>
                <a:cs typeface="Arial" charset="0"/>
              </a:rPr>
              <a:t>Application Delivery Fundamentals 2.0</a:t>
            </a:r>
          </a:p>
        </p:txBody>
      </p:sp>
      <p:sp>
        <p:nvSpPr>
          <p:cNvPr id="2355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8788" y="2543175"/>
            <a:ext cx="5572125" cy="123348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  <a:cs typeface="Arial" charset="0"/>
              </a:rPr>
              <a:t>Spring Core Annotations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38150" y="1381125"/>
            <a:ext cx="8228013" cy="5037138"/>
          </a:xfrm>
        </p:spPr>
        <p:txBody>
          <a:bodyPr/>
          <a:lstStyle/>
          <a:p>
            <a:pPr eaLnBrk="1" hangingPunct="1"/>
            <a:r>
              <a:rPr lang="en-IN" sz="2400">
                <a:latin typeface="Arial" charset="0"/>
                <a:cs typeface="Arial" charset="0"/>
              </a:rPr>
              <a:t>@Autowired annotation can be applied on setter methods, constructors and fields.</a:t>
            </a:r>
            <a:endParaRPr lang="en-US" sz="2400">
              <a:latin typeface="Arial" charset="0"/>
              <a:cs typeface="Arial" charset="0"/>
            </a:endParaRPr>
          </a:p>
          <a:p>
            <a:pPr eaLnBrk="1" hangingPunct="1"/>
            <a:r>
              <a:rPr lang="en-US" sz="2400">
                <a:latin typeface="Arial" charset="0"/>
                <a:cs typeface="Arial" charset="0"/>
              </a:rPr>
              <a:t>Autowired indicating “required dependencies”.</a:t>
            </a:r>
          </a:p>
          <a:p>
            <a:pPr eaLnBrk="1" hangingPunct="1"/>
            <a:r>
              <a:rPr lang="en-US" sz="2400">
                <a:latin typeface="Arial" charset="0"/>
                <a:cs typeface="Arial" charset="0"/>
              </a:rPr>
              <a:t>Autowire </a:t>
            </a:r>
            <a:r>
              <a:rPr lang="en-US" sz="2400" b="1">
                <a:latin typeface="Arial" charset="0"/>
                <a:cs typeface="Arial" charset="0"/>
              </a:rPr>
              <a:t>will fail</a:t>
            </a:r>
            <a:r>
              <a:rPr lang="en-US" sz="2400">
                <a:latin typeface="Arial" charset="0"/>
                <a:cs typeface="Arial" charset="0"/>
              </a:rPr>
              <a:t> if no matching bean is available in the context.</a:t>
            </a:r>
            <a:endParaRPr lang="en-IN" sz="2400">
              <a:latin typeface="Arial" charset="0"/>
              <a:cs typeface="Arial" charset="0"/>
            </a:endParaRPr>
          </a:p>
          <a:p>
            <a:pPr eaLnBrk="1" hangingPunct="1"/>
            <a:r>
              <a:rPr lang="en-IN" sz="2400">
                <a:latin typeface="Arial" charset="0"/>
                <a:cs typeface="Arial" charset="0"/>
              </a:rPr>
              <a:t>@Autowired(required=false) – indicating not a mandatory dependency. </a:t>
            </a:r>
            <a:r>
              <a:rPr lang="en-US" sz="2400">
                <a:latin typeface="Arial" charset="0"/>
                <a:cs typeface="Arial" charset="0"/>
              </a:rPr>
              <a:t>Defaults to true. </a:t>
            </a:r>
            <a:r>
              <a:rPr lang="en-IN" sz="2400">
                <a:latin typeface="Arial" charset="0"/>
                <a:cs typeface="Arial" charset="0"/>
              </a:rPr>
              <a:t>Autowire </a:t>
            </a:r>
            <a:r>
              <a:rPr lang="en-IN" sz="2400" b="1">
                <a:latin typeface="Arial" charset="0"/>
                <a:cs typeface="Arial" charset="0"/>
              </a:rPr>
              <a:t>will not fail</a:t>
            </a:r>
            <a:r>
              <a:rPr lang="en-IN" sz="2400">
                <a:latin typeface="Arial" charset="0"/>
                <a:cs typeface="Arial" charset="0"/>
              </a:rPr>
              <a:t> </a:t>
            </a:r>
            <a:r>
              <a:rPr lang="en-US" sz="2400">
                <a:latin typeface="Arial" charset="0"/>
                <a:cs typeface="Arial" charset="0"/>
              </a:rPr>
              <a:t>if no matching bean is available in the context.</a:t>
            </a:r>
          </a:p>
        </p:txBody>
      </p:sp>
      <p:sp>
        <p:nvSpPr>
          <p:cNvPr id="84995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@Autowired                                                    contd…</a:t>
            </a: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460375" y="5086350"/>
            <a:ext cx="8077200" cy="803275"/>
          </a:xfrm>
          <a:prstGeom prst="rect">
            <a:avLst/>
          </a:prstGeom>
          <a:solidFill>
            <a:srgbClr val="FEFFDA"/>
          </a:solidFill>
          <a:ln w="12600">
            <a:solidFill>
              <a:srgbClr val="000000"/>
            </a:solidFill>
            <a:miter lim="800000"/>
            <a:headEnd/>
            <a:tailEnd/>
          </a:ln>
          <a:effectLst>
            <a:outerShdw dist="17819" dir="2700000" algn="ctr" rotWithShape="0">
              <a:srgbClr val="808080"/>
            </a:outerShdw>
          </a:effectLst>
        </p:spPr>
        <p:txBody>
          <a:bodyPr lIns="90000" tIns="64440" rIns="90000" bIns="46800"/>
          <a:lstStyle/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>
                <a:solidFill>
                  <a:srgbClr val="000000"/>
                </a:solidFill>
              </a:rPr>
              <a:t>@Autowired(required=false)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>
                <a:solidFill>
                  <a:srgbClr val="7F0055"/>
                </a:solidFill>
              </a:rPr>
              <a:t>private</a:t>
            </a:r>
            <a:r>
              <a:rPr lang="en-US" sz="2000">
                <a:solidFill>
                  <a:srgbClr val="000000"/>
                </a:solidFill>
              </a:rPr>
              <a:t> AccountRepository </a:t>
            </a:r>
            <a:r>
              <a:rPr lang="en-US" sz="2000">
                <a:solidFill>
                  <a:srgbClr val="0000C0"/>
                </a:solidFill>
              </a:rPr>
              <a:t>accountRepository</a:t>
            </a:r>
            <a:r>
              <a:rPr lang="en-US" sz="2000">
                <a:solidFill>
                  <a:srgbClr val="000000"/>
                </a:solidFill>
              </a:rPr>
              <a:t>;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Content Placeholder 1"/>
          <p:cNvSpPr>
            <a:spLocks noGrp="1"/>
          </p:cNvSpPr>
          <p:nvPr>
            <p:ph sz="quarter" idx="12"/>
          </p:nvPr>
        </p:nvSpPr>
        <p:spPr>
          <a:xfrm>
            <a:off x="460375" y="1381125"/>
            <a:ext cx="8228013" cy="5037138"/>
          </a:xfrm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584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@Component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628650" y="1381125"/>
            <a:ext cx="7867650" cy="1717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9480" rIns="90000" bIns="46800"/>
          <a:lstStyle/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sz="2400"/>
              <a:t>Indicates that the annotated class is a "component" </a:t>
            </a:r>
            <a:endParaRPr lang="en-US" sz="2400"/>
          </a:p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/>
              <a:t>Both identify POJOs as Spring Beans</a:t>
            </a:r>
          </a:p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/>
              <a:t>Removes the need to specify </a:t>
            </a:r>
            <a:r>
              <a:rPr lang="en-US" sz="2400" i="1"/>
              <a:t>almost anything </a:t>
            </a:r>
            <a:r>
              <a:rPr lang="en-US" sz="2400"/>
              <a:t>in XML</a:t>
            </a:r>
          </a:p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/>
              <a:t>Optionally pass it a String, which will be the bean name</a:t>
            </a:r>
          </a:p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/>
              <a:t>Default bean name is de-capitalized non-qualified name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33400" y="3790950"/>
            <a:ext cx="8077200" cy="2590800"/>
          </a:xfrm>
          <a:prstGeom prst="rect">
            <a:avLst/>
          </a:prstGeom>
          <a:solidFill>
            <a:srgbClr val="FEFFDA"/>
          </a:solidFill>
          <a:ln w="12600">
            <a:solidFill>
              <a:srgbClr val="000000"/>
            </a:solidFill>
            <a:miter lim="800000"/>
            <a:headEnd/>
            <a:tailEnd/>
          </a:ln>
          <a:effectLst>
            <a:outerShdw dist="17819" dir="2700000" algn="ctr" rotWithShape="0">
              <a:srgbClr val="808080"/>
            </a:outerShdw>
          </a:effectLst>
        </p:spPr>
        <p:txBody>
          <a:bodyPr lIns="90000" tIns="64440" rIns="90000" bIns="46800"/>
          <a:lstStyle/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rgbClr val="646464"/>
                </a:solidFill>
              </a:rPr>
              <a:t>@</a:t>
            </a:r>
            <a:r>
              <a:rPr lang="en-US" sz="2000" b="1" dirty="0">
                <a:solidFill>
                  <a:srgbClr val="000000"/>
                </a:solidFill>
              </a:rPr>
              <a:t>Component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rgbClr val="7F0055"/>
                </a:solidFill>
              </a:rPr>
              <a:t>public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7F0055"/>
                </a:solidFill>
              </a:rPr>
              <a:t>class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TransferServiceImpl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7F0055"/>
                </a:solidFill>
              </a:rPr>
              <a:t>implements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TransferService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    </a:t>
            </a:r>
            <a:r>
              <a:rPr lang="en-US" sz="2000" b="1" dirty="0">
                <a:solidFill>
                  <a:srgbClr val="7F0055"/>
                </a:solidFill>
              </a:rPr>
              <a:t>public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TransferServiceImpl</a:t>
            </a:r>
            <a:r>
              <a:rPr lang="en-US" sz="2000" dirty="0">
                <a:solidFill>
                  <a:srgbClr val="000000"/>
                </a:solidFill>
              </a:rPr>
              <a:t>(</a:t>
            </a:r>
            <a:r>
              <a:rPr lang="en-US" sz="2000" dirty="0" err="1">
                <a:solidFill>
                  <a:srgbClr val="000000"/>
                </a:solidFill>
              </a:rPr>
              <a:t>AccountRepository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ar</a:t>
            </a:r>
            <a:r>
              <a:rPr lang="en-US" sz="2000" dirty="0">
                <a:solidFill>
                  <a:srgbClr val="000000"/>
                </a:solidFill>
              </a:rPr>
              <a:t>) {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        </a:t>
            </a:r>
            <a:r>
              <a:rPr lang="en-US" sz="2000" b="1" dirty="0" err="1">
                <a:solidFill>
                  <a:srgbClr val="7F0055"/>
                </a:solidFill>
              </a:rPr>
              <a:t>this</a:t>
            </a:r>
            <a:r>
              <a:rPr lang="en-US" sz="2000" dirty="0" err="1">
                <a:solidFill>
                  <a:srgbClr val="000000"/>
                </a:solidFill>
              </a:rPr>
              <a:t>.</a:t>
            </a:r>
            <a:r>
              <a:rPr lang="en-US" sz="2000" dirty="0" err="1">
                <a:solidFill>
                  <a:srgbClr val="0000C0"/>
                </a:solidFill>
              </a:rPr>
              <a:t>accountRepository</a:t>
            </a:r>
            <a:r>
              <a:rPr lang="en-US" sz="2000" dirty="0">
                <a:solidFill>
                  <a:srgbClr val="000000"/>
                </a:solidFill>
              </a:rPr>
              <a:t> = </a:t>
            </a:r>
            <a:r>
              <a:rPr lang="en-US" sz="2000" dirty="0" err="1">
                <a:solidFill>
                  <a:srgbClr val="000000"/>
                </a:solidFill>
              </a:rPr>
              <a:t>ar</a:t>
            </a:r>
            <a:r>
              <a:rPr lang="en-US" sz="2000" dirty="0">
                <a:solidFill>
                  <a:srgbClr val="000000"/>
                </a:solidFill>
              </a:rPr>
              <a:t>;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    }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    …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57200" y="1381125"/>
            <a:ext cx="8228013" cy="5037138"/>
          </a:xfrm>
        </p:spPr>
        <p:txBody>
          <a:bodyPr/>
          <a:lstStyle/>
          <a:p>
            <a:pPr lvl="1" eaLnBrk="1" hangingPunct="1"/>
            <a:endParaRPr lang="en-US">
              <a:latin typeface="Arial" charset="0"/>
              <a:cs typeface="Arial" charset="0"/>
            </a:endParaRPr>
          </a:p>
          <a:p>
            <a:pPr eaLnBrk="1" hangingPunct="1"/>
            <a:endParaRPr lang="en-US">
              <a:latin typeface="Arial" charset="0"/>
              <a:cs typeface="Arial" charset="0"/>
            </a:endParaRPr>
          </a:p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90115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@Component                                                   contd…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609600" y="1409700"/>
            <a:ext cx="7867650" cy="2476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9480" rIns="90000" bIns="46800"/>
          <a:lstStyle/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/>
              <a:t>@Component takes a String parameter that names the bean</a:t>
            </a:r>
          </a:p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/>
              <a:t>Arguably not a best practice to put bean names in your Java code</a:t>
            </a:r>
          </a:p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sz="2600" b="1" dirty="0"/>
              <a:t>&lt;</a:t>
            </a:r>
            <a:r>
              <a:rPr lang="en-IN" sz="2600" b="1" dirty="0" err="1"/>
              <a:t>context:component-scan</a:t>
            </a:r>
            <a:r>
              <a:rPr lang="en-IN" sz="2600" dirty="0"/>
              <a:t> base-package="</a:t>
            </a:r>
            <a:r>
              <a:rPr lang="en-IN" sz="2600" dirty="0" err="1"/>
              <a:t>com.accenture.xx.xx.x</a:t>
            </a:r>
            <a:r>
              <a:rPr lang="en-IN" sz="2600" dirty="0"/>
              <a:t>" </a:t>
            </a:r>
            <a:r>
              <a:rPr lang="en-IN" sz="2600" b="1" dirty="0"/>
              <a:t>/&gt;</a:t>
            </a:r>
            <a:r>
              <a:rPr lang="en-IN" sz="2600" dirty="0"/>
              <a:t> - required in configuration xml to enable annotation scan in mentioned package</a:t>
            </a:r>
            <a:endParaRPr lang="en-US" sz="2600" dirty="0"/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708025" y="4365625"/>
            <a:ext cx="8077200" cy="2160588"/>
          </a:xfrm>
          <a:prstGeom prst="rect">
            <a:avLst/>
          </a:prstGeom>
          <a:solidFill>
            <a:srgbClr val="FEFFDA"/>
          </a:solidFill>
          <a:ln w="12600">
            <a:solidFill>
              <a:srgbClr val="000000"/>
            </a:solidFill>
            <a:miter lim="800000"/>
            <a:headEnd/>
            <a:tailEnd/>
          </a:ln>
          <a:effectLst>
            <a:outerShdw dist="17819" dir="2700000" algn="ctr" rotWithShape="0">
              <a:srgbClr val="808080"/>
            </a:outerShdw>
          </a:effectLst>
        </p:spPr>
        <p:txBody>
          <a:bodyPr lIns="90000" tIns="64440" rIns="90000" bIns="46800"/>
          <a:lstStyle/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b="1">
                <a:solidFill>
                  <a:srgbClr val="646464"/>
                </a:solidFill>
              </a:rPr>
              <a:t>@</a:t>
            </a:r>
            <a:r>
              <a:rPr lang="en-US" b="1">
                <a:solidFill>
                  <a:srgbClr val="000000"/>
                </a:solidFill>
              </a:rPr>
              <a:t>Component(</a:t>
            </a:r>
            <a:r>
              <a:rPr lang="en-US" b="1">
                <a:solidFill>
                  <a:srgbClr val="0000FF"/>
                </a:solidFill>
              </a:rPr>
              <a:t>“myTransferService”</a:t>
            </a:r>
            <a:r>
              <a:rPr lang="en-US" b="1">
                <a:solidFill>
                  <a:srgbClr val="000000"/>
                </a:solidFill>
              </a:rPr>
              <a:t>)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b="1">
                <a:solidFill>
                  <a:srgbClr val="7F0055"/>
                </a:solidFill>
              </a:rPr>
              <a:t>public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b="1">
                <a:solidFill>
                  <a:srgbClr val="7F0055"/>
                </a:solidFill>
              </a:rPr>
              <a:t>class</a:t>
            </a:r>
            <a:r>
              <a:rPr lang="en-US">
                <a:solidFill>
                  <a:srgbClr val="000000"/>
                </a:solidFill>
              </a:rPr>
              <a:t> TransferServiceImpl </a:t>
            </a:r>
            <a:r>
              <a:rPr lang="en-US" b="1">
                <a:solidFill>
                  <a:srgbClr val="7F0055"/>
                </a:solidFill>
              </a:rPr>
              <a:t>implements</a:t>
            </a:r>
            <a:r>
              <a:rPr lang="en-US">
                <a:solidFill>
                  <a:srgbClr val="000000"/>
                </a:solidFill>
              </a:rPr>
              <a:t> TransferService 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>
                <a:solidFill>
                  <a:srgbClr val="000000"/>
                </a:solidFill>
              </a:rPr>
              <a:t>    </a:t>
            </a:r>
            <a:r>
              <a:rPr lang="en-US" b="1">
                <a:solidFill>
                  <a:srgbClr val="7F0055"/>
                </a:solidFill>
              </a:rPr>
              <a:t>public</a:t>
            </a:r>
            <a:r>
              <a:rPr lang="en-US">
                <a:solidFill>
                  <a:srgbClr val="000000"/>
                </a:solidFill>
              </a:rPr>
              <a:t> TransferServiceImpl(AccountRepository ar) {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>
                <a:solidFill>
                  <a:srgbClr val="000000"/>
                </a:solidFill>
              </a:rPr>
              <a:t>        </a:t>
            </a:r>
            <a:r>
              <a:rPr lang="en-US" b="1">
                <a:solidFill>
                  <a:srgbClr val="7F0055"/>
                </a:solidFill>
              </a:rPr>
              <a:t>this</a:t>
            </a:r>
            <a:r>
              <a:rPr lang="en-US">
                <a:solidFill>
                  <a:srgbClr val="000000"/>
                </a:solidFill>
              </a:rPr>
              <a:t>.</a:t>
            </a:r>
            <a:r>
              <a:rPr lang="en-US">
                <a:solidFill>
                  <a:srgbClr val="0000C0"/>
                </a:solidFill>
              </a:rPr>
              <a:t>accountRepository</a:t>
            </a:r>
            <a:r>
              <a:rPr lang="en-US">
                <a:solidFill>
                  <a:srgbClr val="000000"/>
                </a:solidFill>
              </a:rPr>
              <a:t> = ar;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>
                <a:solidFill>
                  <a:srgbClr val="000000"/>
                </a:solidFill>
              </a:rPr>
              <a:t>    } …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>
                <a:solidFill>
                  <a:srgbClr val="000000"/>
                </a:solidFill>
              </a:rPr>
              <a:t>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57200" y="1381125"/>
            <a:ext cx="8228013" cy="5037138"/>
          </a:xfrm>
        </p:spPr>
        <p:txBody>
          <a:bodyPr/>
          <a:lstStyle/>
          <a:p>
            <a:pPr eaLnBrk="1" hangingPunct="1"/>
            <a:r>
              <a:rPr lang="en-IN" sz="2400">
                <a:latin typeface="Arial" charset="0"/>
                <a:cs typeface="Arial" charset="0"/>
              </a:rPr>
              <a:t>To used on a field or parameter as a qualifier for a beans when autowiring</a:t>
            </a:r>
            <a:r>
              <a:rPr lang="en-IN" sz="2000">
                <a:latin typeface="Arial" charset="0"/>
                <a:cs typeface="Arial" charset="0"/>
              </a:rPr>
              <a:t> </a:t>
            </a:r>
          </a:p>
          <a:p>
            <a:pPr eaLnBrk="1" hangingPunct="1"/>
            <a:r>
              <a:rPr lang="en-IN" sz="2400">
                <a:latin typeface="Arial" charset="0"/>
                <a:cs typeface="Arial" charset="0"/>
              </a:rPr>
              <a:t>Can be used in other annotations to that can be used as qulaifier</a:t>
            </a:r>
          </a:p>
          <a:p>
            <a:pPr>
              <a:buFont typeface="Verdana" pitchFamily="34" charset="0"/>
              <a:buChar char="•"/>
            </a:pPr>
            <a:r>
              <a:rPr lang="en-US" sz="2400">
                <a:latin typeface="Arial" charset="0"/>
                <a:cs typeface="Arial" charset="0"/>
              </a:rPr>
              <a:t>Needed in case multiple instances of the same type exist, one of which needs to be autowired</a:t>
            </a:r>
          </a:p>
          <a:p>
            <a:pPr>
              <a:buFont typeface="Verdana" pitchFamily="34" charset="0"/>
              <a:buChar char="•"/>
            </a:pPr>
            <a:r>
              <a:rPr lang="en-US" sz="2400">
                <a:latin typeface="Arial" charset="0"/>
                <a:cs typeface="Arial" charset="0"/>
              </a:rPr>
              <a:t>Using an @Qualifier annotation you can inject named beans</a:t>
            </a:r>
          </a:p>
          <a:p>
            <a:pPr eaLnBrk="1" hangingPunct="1"/>
            <a:endParaRPr lang="en-US" sz="2400">
              <a:latin typeface="Arial" charset="0"/>
              <a:cs typeface="Arial" charset="0"/>
            </a:endParaRPr>
          </a:p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91139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@Qualifier</a:t>
            </a:r>
          </a:p>
        </p:txBody>
      </p:sp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552450" y="5410200"/>
            <a:ext cx="7967663" cy="976313"/>
          </a:xfrm>
          <a:prstGeom prst="rect">
            <a:avLst/>
          </a:prstGeom>
          <a:solidFill>
            <a:srgbClr val="FFFFCC"/>
          </a:solidFill>
          <a:ln w="126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90000" tIns="64440" rIns="90000" bIns="46800">
            <a:spAutoFit/>
          </a:bodyPr>
          <a:lstStyle/>
          <a:p>
            <a:pPr defTabSz="4572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00000"/>
                </a:solidFill>
                <a:latin typeface="Lucida Sans" pitchFamily="34" charset="0"/>
              </a:rPr>
              <a:t>@Autowired</a:t>
            </a:r>
          </a:p>
          <a:p>
            <a:pPr defTabSz="4572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1">
                <a:solidFill>
                  <a:srgbClr val="000000"/>
                </a:solidFill>
                <a:latin typeface="Lucida Sans" pitchFamily="34" charset="0"/>
              </a:rPr>
              <a:t>@Qualifier(“primaryDataSource”)</a:t>
            </a:r>
          </a:p>
          <a:p>
            <a:pPr defTabSz="4572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660033"/>
                </a:solidFill>
                <a:latin typeface="Lucida Sans" pitchFamily="34" charset="0"/>
              </a:rPr>
              <a:t>private </a:t>
            </a:r>
            <a:r>
              <a:rPr lang="en-US" sz="2000">
                <a:solidFill>
                  <a:srgbClr val="000000"/>
                </a:solidFill>
                <a:latin typeface="Lucida Sans" pitchFamily="34" charset="0"/>
              </a:rPr>
              <a:t>DataSource </a:t>
            </a:r>
            <a:r>
              <a:rPr lang="en-US" sz="2000">
                <a:solidFill>
                  <a:srgbClr val="000099"/>
                </a:solidFill>
                <a:latin typeface="Lucida Sans" pitchFamily="34" charset="0"/>
              </a:rPr>
              <a:t>dataSource</a:t>
            </a:r>
            <a:r>
              <a:rPr lang="en-US" sz="2000">
                <a:solidFill>
                  <a:srgbClr val="000000"/>
                </a:solidFill>
                <a:latin typeface="Lucida Sans" pitchFamily="34" charset="0"/>
              </a:rPr>
              <a:t>;</a:t>
            </a:r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5054600" y="4487863"/>
            <a:ext cx="3225800" cy="6286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62676" rIns="90000" bIns="46800">
            <a:spAutoFit/>
          </a:bodyPr>
          <a:lstStyle/>
          <a:p>
            <a:pPr defTabSz="4572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Specify the bean name of the </a:t>
            </a:r>
          </a:p>
          <a:p>
            <a:pPr defTabSz="4572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bean you want to inject</a:t>
            </a:r>
          </a:p>
        </p:txBody>
      </p:sp>
      <p:sp>
        <p:nvSpPr>
          <p:cNvPr id="91142" name="Line 6"/>
          <p:cNvSpPr>
            <a:spLocks noChangeShapeType="1"/>
          </p:cNvSpPr>
          <p:nvPr/>
        </p:nvSpPr>
        <p:spPr bwMode="auto">
          <a:xfrm flipH="1">
            <a:off x="3581400" y="4724400"/>
            <a:ext cx="1490663" cy="685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57200" y="1273175"/>
            <a:ext cx="8228013" cy="5229225"/>
          </a:xfrm>
        </p:spPr>
        <p:txBody>
          <a:bodyPr/>
          <a:lstStyle/>
          <a:p>
            <a:pPr>
              <a:buFont typeface="Verdana" pitchFamily="34" charset="0"/>
              <a:buChar char="•"/>
            </a:pPr>
            <a:r>
              <a:rPr lang="en-US">
                <a:latin typeface="Arial" charset="0"/>
                <a:cs typeface="Arial" charset="0"/>
              </a:rPr>
              <a:t>Start using annotations for small isolated parts of your application (Spring @MVC controllers)</a:t>
            </a:r>
          </a:p>
          <a:p>
            <a:pPr>
              <a:buFont typeface="Verdana" pitchFamily="34" charset="0"/>
              <a:buChar char="•"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Verdana" pitchFamily="34" charset="0"/>
              <a:buChar char="•"/>
            </a:pPr>
            <a:r>
              <a:rPr lang="en-US">
                <a:latin typeface="Arial" charset="0"/>
                <a:cs typeface="Arial" charset="0"/>
              </a:rPr>
              <a:t>Annotations are spread across your code base</a:t>
            </a:r>
          </a:p>
          <a:p>
            <a:pPr>
              <a:buFont typeface="Verdana" pitchFamily="34" charset="0"/>
              <a:buChar char="•"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Verdana" pitchFamily="34" charset="0"/>
              <a:buChar char="•"/>
            </a:pPr>
            <a:r>
              <a:rPr lang="en-US">
                <a:latin typeface="Arial" charset="0"/>
                <a:cs typeface="Arial" charset="0"/>
              </a:rPr>
              <a:t>XML is centralized in one  (or a few) places</a:t>
            </a:r>
          </a:p>
          <a:p>
            <a:pPr>
              <a:buFont typeface="Verdana" pitchFamily="34" charset="0"/>
              <a:buChar char="•"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Verdana" pitchFamily="34" charset="0"/>
              <a:buChar char="•"/>
            </a:pPr>
            <a:r>
              <a:rPr lang="en-US">
                <a:latin typeface="Arial" charset="0"/>
                <a:cs typeface="Arial" charset="0"/>
              </a:rPr>
              <a:t>XML for infrastructure and more 'static' beans</a:t>
            </a:r>
          </a:p>
          <a:p>
            <a:pPr>
              <a:buFont typeface="Verdana" pitchFamily="34" charset="0"/>
              <a:buChar char="•"/>
            </a:pPr>
            <a:endParaRPr lang="en-US">
              <a:latin typeface="Arial" charset="0"/>
              <a:cs typeface="Arial" charset="0"/>
            </a:endParaRPr>
          </a:p>
          <a:p>
            <a:pPr>
              <a:buFont typeface="Verdana" pitchFamily="34" charset="0"/>
              <a:buChar char="•"/>
            </a:pPr>
            <a:r>
              <a:rPr lang="en-US">
                <a:latin typeface="Arial" charset="0"/>
                <a:cs typeface="Arial" charset="0"/>
              </a:rPr>
              <a:t>Annotations for frequently changing beans</a:t>
            </a:r>
          </a:p>
        </p:txBody>
      </p:sp>
      <p:sp>
        <p:nvSpPr>
          <p:cNvPr id="92163" name="Title 2"/>
          <p:cNvSpPr>
            <a:spLocks noGrp="1"/>
          </p:cNvSpPr>
          <p:nvPr>
            <p:ph type="title" idx="4294967295"/>
          </p:nvPr>
        </p:nvSpPr>
        <p:spPr>
          <a:xfrm>
            <a:off x="479425" y="169863"/>
            <a:ext cx="8205788" cy="785812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When to use What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207034" y="1381125"/>
            <a:ext cx="8695425" cy="445033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b="1" dirty="0"/>
              <a:t>Demonstration</a:t>
            </a:r>
            <a:r>
              <a:rPr lang="en-US" sz="1600" dirty="0"/>
              <a:t> : </a:t>
            </a:r>
          </a:p>
          <a:p>
            <a:pPr marL="231775" lvl="1">
              <a:spcBef>
                <a:spcPts val="1200"/>
              </a:spcBef>
              <a:buNone/>
            </a:pPr>
            <a:r>
              <a:rPr lang="en-US" sz="1600" dirty="0"/>
              <a:t>	</a:t>
            </a:r>
            <a:r>
              <a:rPr lang="en-US" sz="1600" dirty="0">
                <a:latin typeface="Arial" charset="0"/>
                <a:cs typeface="Arial" charset="0"/>
              </a:rPr>
              <a:t>Faculty will demonstrate annotations @</a:t>
            </a:r>
            <a:r>
              <a:rPr lang="en-US" sz="1600" dirty="0" err="1">
                <a:latin typeface="Arial" charset="0"/>
                <a:cs typeface="Arial" charset="0"/>
              </a:rPr>
              <a:t>Autowired</a:t>
            </a:r>
            <a:r>
              <a:rPr lang="en-US" sz="1600" dirty="0">
                <a:latin typeface="Arial" charset="0"/>
                <a:cs typeface="Arial" charset="0"/>
              </a:rPr>
              <a:t>, @Qualifier and @Component</a:t>
            </a:r>
          </a:p>
          <a:p>
            <a:pPr marL="342900" indent="-342900">
              <a:buNone/>
            </a:pPr>
            <a:r>
              <a:rPr lang="en-US" sz="1600" b="1" dirty="0"/>
              <a:t>Environment : </a:t>
            </a:r>
            <a:r>
              <a:rPr lang="en-US" sz="1600" dirty="0"/>
              <a:t>applicationContext.xml and all files in  com.accenture.adfx.module2.sample </a:t>
            </a:r>
            <a:endParaRPr lang="en-IN" sz="1600" dirty="0"/>
          </a:p>
          <a:p>
            <a:pPr marL="342900" indent="-342900">
              <a:buNone/>
            </a:pPr>
            <a:r>
              <a:rPr lang="en-US" sz="1600" b="1" dirty="0"/>
              <a:t>Duration:</a:t>
            </a:r>
            <a:r>
              <a:rPr lang="en-US" sz="1600" dirty="0"/>
              <a:t>  20 min</a:t>
            </a:r>
          </a:p>
          <a:p>
            <a:pPr marL="342900" indent="-342900">
              <a:buNone/>
            </a:pPr>
            <a:r>
              <a:rPr lang="en-US" sz="1600" b="1" dirty="0"/>
              <a:t>Steps:</a:t>
            </a:r>
            <a:endParaRPr lang="en-US" sz="1600" dirty="0"/>
          </a:p>
          <a:p>
            <a:pPr marL="342900" indent="-342900">
              <a:buFont typeface="Calibri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Open ADFExtensionCodebaseM2SpringCoreAnnotation_participant </a:t>
            </a:r>
          </a:p>
          <a:p>
            <a:pPr marL="342900" indent="-342900">
              <a:buFont typeface="Calibri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Open folder com.accenture.adfx.module2.sample</a:t>
            </a:r>
          </a:p>
          <a:p>
            <a:pPr marL="342900" indent="-342900">
              <a:buFont typeface="Calibri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Run the following  files one by one and check the logs</a:t>
            </a:r>
          </a:p>
          <a:p>
            <a:pPr marL="568325" lvl="1" indent="-342900"/>
            <a:r>
              <a:rPr lang="en-US" sz="1400" dirty="0">
                <a:latin typeface="Arial" charset="0"/>
                <a:cs typeface="Arial" charset="0"/>
              </a:rPr>
              <a:t>AutowiredSampleClient.java  (log 2a)</a:t>
            </a:r>
          </a:p>
          <a:p>
            <a:pPr marL="568325" lvl="1" indent="-342900"/>
            <a:r>
              <a:rPr lang="en-US" sz="1400" dirty="0">
                <a:latin typeface="Arial" charset="0"/>
                <a:cs typeface="Arial" charset="0"/>
              </a:rPr>
              <a:t>QualifierSampleClient.java (log 2b)</a:t>
            </a:r>
          </a:p>
          <a:p>
            <a:pPr marL="568325" lvl="1" indent="-342900"/>
            <a:r>
              <a:rPr lang="en-US" sz="1400" dirty="0">
                <a:latin typeface="Arial" charset="0"/>
                <a:cs typeface="Arial" charset="0"/>
              </a:rPr>
              <a:t>ComponentSampleClient.java (log 2c)</a:t>
            </a:r>
          </a:p>
          <a:p>
            <a:pPr marL="342900" indent="-342900">
              <a:buFont typeface="Calibri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Refer to their respective main and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cs typeface="Arial" charset="0"/>
              </a:rPr>
              <a:t>impl</a:t>
            </a: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 classes too along with                     applicationContext.xml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Core Annotations : See-It</a:t>
            </a: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2806699" y="6324600"/>
            <a:ext cx="4122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/>
              <a:t>2a</a:t>
            </a: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4927120" y="6155323"/>
            <a:ext cx="4235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/>
              <a:t>2b</a:t>
            </a:r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375" y="5965223"/>
            <a:ext cx="1758890" cy="69793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36653" y="5905401"/>
            <a:ext cx="2090467" cy="69793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3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0634" y="5905401"/>
            <a:ext cx="1879993" cy="69793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7230627" y="6155323"/>
            <a:ext cx="4122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/>
              <a:t>2c</a:t>
            </a:r>
          </a:p>
        </p:txBody>
      </p:sp>
      <p:sp>
        <p:nvSpPr>
          <p:cNvPr id="18" name="TextBox 5"/>
          <p:cNvSpPr txBox="1">
            <a:spLocks noChangeArrowheads="1"/>
          </p:cNvSpPr>
          <p:nvPr/>
        </p:nvSpPr>
        <p:spPr bwMode="auto">
          <a:xfrm>
            <a:off x="2219265" y="6155323"/>
            <a:ext cx="4122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/>
              <a:t>2a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457200" y="1381125"/>
            <a:ext cx="8228013" cy="5071433"/>
          </a:xfrm>
        </p:spPr>
        <p:txBody>
          <a:bodyPr>
            <a:noAutofit/>
          </a:bodyPr>
          <a:lstStyle/>
          <a:p>
            <a:pPr marL="342900" indent="-342900">
              <a:buNone/>
            </a:pPr>
            <a:r>
              <a:rPr lang="en-US" sz="1600" b="1" dirty="0"/>
              <a:t>Time Allocated: </a:t>
            </a:r>
            <a:r>
              <a:rPr lang="en-US" sz="1600" dirty="0"/>
              <a:t>30 minutes</a:t>
            </a:r>
          </a:p>
          <a:p>
            <a:pPr marL="342900" indent="-342900">
              <a:buNone/>
            </a:pPr>
            <a:r>
              <a:rPr lang="en-US" sz="1600" b="1" dirty="0"/>
              <a:t>Environment</a:t>
            </a:r>
            <a:r>
              <a:rPr lang="en-US" sz="1600" dirty="0"/>
              <a:t> - Eclipse</a:t>
            </a:r>
          </a:p>
          <a:p>
            <a:pPr marL="342900" indent="-342900">
              <a:buNone/>
            </a:pPr>
            <a:r>
              <a:rPr lang="en-US" sz="1600" b="1" dirty="0"/>
              <a:t>Steps: </a:t>
            </a:r>
            <a:endParaRPr lang="en-US" sz="1600" dirty="0"/>
          </a:p>
          <a:p>
            <a:pPr marL="342900" indent="-342900">
              <a:buFont typeface="Calibri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Open ADFExtensionCodebaseM2SpringCoreAnnotation_participant </a:t>
            </a:r>
          </a:p>
          <a:p>
            <a:pPr marL="342900" indent="-342900">
              <a:buFont typeface="Calibri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Open folder com.accenture.adfx.module2.activity</a:t>
            </a:r>
          </a:p>
          <a:p>
            <a:pPr marL="342900" indent="-342900">
              <a:buFont typeface="Calibri" pitchFamily="34" charset="0"/>
              <a:buAutoNum type="arabicPeriod"/>
            </a:pPr>
            <a:r>
              <a:rPr lang="en-GB" sz="1600" dirty="0"/>
              <a:t>Complete</a:t>
            </a:r>
          </a:p>
          <a:p>
            <a:pPr marL="568325" lvl="1" indent="-342900"/>
            <a:r>
              <a:rPr lang="en-GB" sz="1500" b="1" dirty="0"/>
              <a:t>TODO 1 – TODO4 </a:t>
            </a:r>
            <a:r>
              <a:rPr lang="en-GB" sz="1500" dirty="0"/>
              <a:t>in </a:t>
            </a:r>
            <a:r>
              <a:rPr lang="en-GB" sz="1500" dirty="0" err="1"/>
              <a:t>applicationContext.xml</a:t>
            </a:r>
            <a:endParaRPr lang="en-GB" sz="1500" dirty="0"/>
          </a:p>
          <a:p>
            <a:pPr marL="568325" lvl="1" indent="-342900"/>
            <a:r>
              <a:rPr lang="en-GB" sz="1500" b="1" dirty="0"/>
              <a:t>TODO 1 </a:t>
            </a:r>
            <a:r>
              <a:rPr lang="en-GB" sz="1500" dirty="0"/>
              <a:t>in </a:t>
            </a:r>
            <a:r>
              <a:rPr lang="en-GB" sz="1500" dirty="0" err="1"/>
              <a:t>AutowiredActivityMain.java</a:t>
            </a:r>
            <a:endParaRPr lang="en-GB" sz="1500" dirty="0"/>
          </a:p>
          <a:p>
            <a:pPr marL="568325" lvl="1" indent="-342900"/>
            <a:r>
              <a:rPr lang="en-GB" sz="1500" b="1" dirty="0"/>
              <a:t>TODO 1 – TODO3</a:t>
            </a:r>
            <a:r>
              <a:rPr lang="en-GB" sz="1500" dirty="0"/>
              <a:t> in </a:t>
            </a:r>
            <a:r>
              <a:rPr lang="en-GB" sz="1500" dirty="0" err="1"/>
              <a:t>AutowiredActivityClient.java</a:t>
            </a:r>
            <a:endParaRPr lang="en-GB" sz="1500" dirty="0"/>
          </a:p>
          <a:p>
            <a:pPr marL="568325" lvl="1" indent="-342900"/>
            <a:r>
              <a:rPr lang="en-GB" sz="1500" b="1" dirty="0"/>
              <a:t>TODO 1</a:t>
            </a:r>
            <a:r>
              <a:rPr lang="en-GB" sz="1500" dirty="0"/>
              <a:t> in </a:t>
            </a:r>
            <a:r>
              <a:rPr lang="en-GB" sz="1500" dirty="0" err="1"/>
              <a:t>ComponentActivityMain.java</a:t>
            </a:r>
            <a:r>
              <a:rPr lang="en-GB" sz="1500" dirty="0"/>
              <a:t> </a:t>
            </a:r>
          </a:p>
          <a:p>
            <a:pPr marL="568325" lvl="1" indent="-342900"/>
            <a:r>
              <a:rPr lang="en-GB" sz="1500" b="1" dirty="0"/>
              <a:t>TODO 1 – TODO3</a:t>
            </a:r>
            <a:r>
              <a:rPr lang="en-GB" sz="1500" dirty="0"/>
              <a:t> in </a:t>
            </a:r>
            <a:r>
              <a:rPr lang="en-GB" sz="1500" dirty="0" err="1"/>
              <a:t>ComponentActivityClient.java</a:t>
            </a:r>
            <a:endParaRPr lang="en-GB" sz="1500" dirty="0"/>
          </a:p>
          <a:p>
            <a:pPr marL="568325" lvl="1" indent="-342900"/>
            <a:r>
              <a:rPr lang="en-GB" sz="1500" b="1" dirty="0"/>
              <a:t>TODO 1</a:t>
            </a:r>
            <a:r>
              <a:rPr lang="en-GB" sz="1500" dirty="0"/>
              <a:t> in </a:t>
            </a:r>
            <a:r>
              <a:rPr lang="en-GB" sz="1500" dirty="0" err="1"/>
              <a:t>QualifierActivityMain.java</a:t>
            </a:r>
            <a:endParaRPr lang="en-GB" sz="1500" dirty="0"/>
          </a:p>
          <a:p>
            <a:pPr marL="568325" lvl="1" indent="-342900"/>
            <a:r>
              <a:rPr lang="en-GB" sz="1500" b="1" dirty="0"/>
              <a:t>TODO 1 – TODO3</a:t>
            </a:r>
            <a:r>
              <a:rPr lang="en-GB" sz="1500" dirty="0"/>
              <a:t> in </a:t>
            </a:r>
            <a:r>
              <a:rPr lang="en-GB" sz="1500" dirty="0" err="1"/>
              <a:t>QualifierActivityClient.java</a:t>
            </a:r>
            <a:endParaRPr lang="en-GB" sz="1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Core Annotations : Try It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722979"/>
            <a:ext cx="2023258" cy="72957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23258" y="5722978"/>
            <a:ext cx="1689440" cy="72957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2697" y="5722977"/>
            <a:ext cx="1515905" cy="72957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57200" y="1381125"/>
            <a:ext cx="8228013" cy="5037138"/>
          </a:xfrm>
        </p:spPr>
        <p:txBody>
          <a:bodyPr/>
          <a:lstStyle/>
          <a:p>
            <a:pPr eaLnBrk="1" hangingPunct="1"/>
            <a:endParaRPr lang="en-US" sz="2400" dirty="0">
              <a:latin typeface="Arial" charset="0"/>
              <a:cs typeface="Arial" charset="0"/>
            </a:endParaRPr>
          </a:p>
          <a:p>
            <a:pPr eaLnBrk="1" hangingPunct="1"/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91139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Java Based Annotations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9600" y="1409700"/>
            <a:ext cx="7867650" cy="2476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9480" rIns="90000" bIns="46800"/>
          <a:lstStyle/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 dirty="0"/>
              <a:t>Enables us to write most of the configurations without using XML.</a:t>
            </a:r>
          </a:p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 dirty="0"/>
              <a:t>Uses Annotations instead of XML</a:t>
            </a:r>
          </a:p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 dirty="0"/>
              <a:t>Commonly used annotations are:</a:t>
            </a:r>
          </a:p>
          <a:p>
            <a:pPr marL="798513" lvl="1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 dirty="0"/>
              <a:t>@Configuration</a:t>
            </a:r>
          </a:p>
          <a:p>
            <a:pPr marL="798513" lvl="1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 dirty="0"/>
              <a:t>@Bean</a:t>
            </a:r>
          </a:p>
          <a:p>
            <a:pPr marL="798513" lvl="1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 dirty="0"/>
              <a:t>@Import</a:t>
            </a:r>
          </a:p>
          <a:p>
            <a:pPr marL="798513" lvl="1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 dirty="0"/>
              <a:t>@Primary</a:t>
            </a:r>
          </a:p>
          <a:p>
            <a:pPr marL="798513" lvl="1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 dirty="0"/>
              <a:t>@Lazy</a:t>
            </a:r>
          </a:p>
        </p:txBody>
      </p:sp>
    </p:spTree>
    <p:extLst>
      <p:ext uri="{BB962C8B-B14F-4D97-AF65-F5344CB8AC3E}">
        <p14:creationId xmlns:p14="http://schemas.microsoft.com/office/powerpoint/2010/main" val="324423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57200" y="1381125"/>
            <a:ext cx="8228013" cy="5037138"/>
          </a:xfrm>
        </p:spPr>
        <p:txBody>
          <a:bodyPr/>
          <a:lstStyle/>
          <a:p>
            <a:pPr eaLnBrk="1" hangingPunct="1"/>
            <a:endParaRPr lang="en-US" sz="2400" dirty="0">
              <a:latin typeface="Arial" charset="0"/>
              <a:cs typeface="Arial" charset="0"/>
            </a:endParaRPr>
          </a:p>
          <a:p>
            <a:pPr eaLnBrk="1" hangingPunct="1"/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91139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@Configuration and @Bean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04825" y="1219919"/>
            <a:ext cx="7867650" cy="2476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9480" rIns="90000" bIns="46800"/>
          <a:lstStyle/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 dirty="0"/>
              <a:t>Class level annotation that defines a class as a source of bean definitions.</a:t>
            </a:r>
          </a:p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 dirty="0"/>
              <a:t>Uses @Bean annotation to identify a POJO as a Spring Bean</a:t>
            </a:r>
          </a:p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600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04825" y="2863971"/>
            <a:ext cx="8077200" cy="2314006"/>
          </a:xfrm>
          <a:prstGeom prst="rect">
            <a:avLst/>
          </a:prstGeom>
          <a:solidFill>
            <a:srgbClr val="FEFFDA"/>
          </a:solidFill>
          <a:ln w="12600">
            <a:solidFill>
              <a:srgbClr val="000000"/>
            </a:solidFill>
            <a:miter lim="800000"/>
            <a:headEnd/>
            <a:tailEnd/>
          </a:ln>
          <a:effectLst>
            <a:outerShdw dist="17819" dir="2700000" algn="ctr" rotWithShape="0">
              <a:srgbClr val="808080"/>
            </a:outerShdw>
          </a:effectLst>
        </p:spPr>
        <p:txBody>
          <a:bodyPr lIns="90000" tIns="64440" rIns="90000" bIns="46800"/>
          <a:lstStyle/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b="1" dirty="0">
                <a:solidFill>
                  <a:srgbClr val="646464"/>
                </a:solidFill>
              </a:rPr>
              <a:t>@</a:t>
            </a:r>
            <a:r>
              <a:rPr lang="en-US" b="1" dirty="0">
                <a:solidFill>
                  <a:srgbClr val="000000"/>
                </a:solidFill>
              </a:rPr>
              <a:t>Configuration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b="1" dirty="0">
                <a:solidFill>
                  <a:srgbClr val="7F0055"/>
                </a:solidFill>
              </a:rPr>
              <a:t>public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7F0055"/>
                </a:solidFill>
              </a:rPr>
              <a:t>class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MyConfiguration</a:t>
            </a:r>
            <a:r>
              <a:rPr lang="en-US" dirty="0">
                <a:solidFill>
                  <a:srgbClr val="000000"/>
                </a:solidFill>
              </a:rPr>
              <a:t>{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dirty="0">
                <a:solidFill>
                  <a:srgbClr val="000000"/>
                </a:solidFill>
              </a:rPr>
              <a:t>@Bean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dirty="0">
                <a:solidFill>
                  <a:srgbClr val="000000"/>
                </a:solidFill>
              </a:rPr>
              <a:t>public </a:t>
            </a:r>
            <a:r>
              <a:rPr lang="en-US" dirty="0" err="1">
                <a:solidFill>
                  <a:srgbClr val="000000"/>
                </a:solidFill>
              </a:rPr>
              <a:t>TestBean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testBean</a:t>
            </a:r>
            <a:r>
              <a:rPr lang="en-US" dirty="0">
                <a:solidFill>
                  <a:srgbClr val="000000"/>
                </a:solidFill>
              </a:rPr>
              <a:t>(){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dirty="0">
                <a:solidFill>
                  <a:srgbClr val="000000"/>
                </a:solidFill>
              </a:rPr>
              <a:t>	return new </a:t>
            </a:r>
            <a:r>
              <a:rPr lang="en-US" dirty="0" err="1">
                <a:solidFill>
                  <a:srgbClr val="000000"/>
                </a:solidFill>
              </a:rPr>
              <a:t>TestBean</a:t>
            </a:r>
            <a:r>
              <a:rPr lang="en-US" dirty="0">
                <a:solidFill>
                  <a:srgbClr val="000000"/>
                </a:solidFill>
              </a:rPr>
              <a:t>();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dirty="0">
                <a:solidFill>
                  <a:srgbClr val="000000"/>
                </a:solidFill>
              </a:rPr>
              <a:t>}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dirty="0">
                <a:solidFill>
                  <a:srgbClr val="000000"/>
                </a:solidFill>
              </a:rPr>
              <a:t> }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04825" y="5277179"/>
            <a:ext cx="8161338" cy="114108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 lIns="90000" tIns="62676" rIns="90000" bIns="46800">
            <a:spAutoFit/>
          </a:bodyPr>
          <a:lstStyle/>
          <a:p>
            <a:pPr defTabSz="4572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</a:rPr>
              <a:t>Code is equal to the following XML Declaration</a:t>
            </a:r>
          </a:p>
          <a:p>
            <a:pPr defTabSz="4572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</a:rPr>
              <a:t>&lt;beans&gt;</a:t>
            </a:r>
          </a:p>
          <a:p>
            <a:pPr defTabSz="4572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</a:rPr>
              <a:t>&lt;bean id =“</a:t>
            </a:r>
            <a:r>
              <a:rPr lang="en-US" dirty="0" err="1">
                <a:solidFill>
                  <a:srgbClr val="000000"/>
                </a:solidFill>
              </a:rPr>
              <a:t>testBean</a:t>
            </a:r>
            <a:r>
              <a:rPr lang="en-US" dirty="0">
                <a:solidFill>
                  <a:srgbClr val="000000"/>
                </a:solidFill>
              </a:rPr>
              <a:t>” class=“</a:t>
            </a:r>
            <a:r>
              <a:rPr lang="en-US" dirty="0" err="1">
                <a:solidFill>
                  <a:srgbClr val="000000"/>
                </a:solidFill>
              </a:rPr>
              <a:t>com.beans.TestBean</a:t>
            </a:r>
            <a:r>
              <a:rPr lang="en-US" dirty="0">
                <a:solidFill>
                  <a:srgbClr val="000000"/>
                </a:solidFill>
              </a:rPr>
              <a:t>/&gt;</a:t>
            </a:r>
          </a:p>
          <a:p>
            <a:pPr defTabSz="4572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rgbClr val="000000"/>
                </a:solidFill>
              </a:rPr>
              <a:t>&lt;/beans&gt;</a:t>
            </a:r>
          </a:p>
        </p:txBody>
      </p:sp>
    </p:spTree>
    <p:extLst>
      <p:ext uri="{BB962C8B-B14F-4D97-AF65-F5344CB8AC3E}">
        <p14:creationId xmlns:p14="http://schemas.microsoft.com/office/powerpoint/2010/main" val="257463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57200" y="1381125"/>
            <a:ext cx="8228013" cy="5037138"/>
          </a:xfrm>
        </p:spPr>
        <p:txBody>
          <a:bodyPr/>
          <a:lstStyle/>
          <a:p>
            <a:pPr eaLnBrk="1" hangingPunct="1"/>
            <a:endParaRPr lang="en-US" sz="2400" dirty="0">
              <a:latin typeface="Arial" charset="0"/>
              <a:cs typeface="Arial" charset="0"/>
            </a:endParaRPr>
          </a:p>
          <a:p>
            <a:pPr eaLnBrk="1" hangingPunct="1"/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91139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@Import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29444" y="1263161"/>
            <a:ext cx="7867650" cy="12931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9480" rIns="90000" bIns="46800"/>
          <a:lstStyle/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 dirty="0"/>
              <a:t>@Import annotation is used for importing beans defined in some other Configuration class.</a:t>
            </a:r>
          </a:p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 dirty="0"/>
              <a:t>Example using </a:t>
            </a:r>
            <a:r>
              <a:rPr lang="en-US" sz="2600" dirty="0" err="1"/>
              <a:t>AnnotationApplicationContext</a:t>
            </a:r>
            <a:endParaRPr lang="en-US" sz="2600" dirty="0"/>
          </a:p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600" dirty="0"/>
          </a:p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D5FC24-10B1-A7C7-C92A-6637B649A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36" y="2556285"/>
            <a:ext cx="8535140" cy="32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7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Course Goals / Objectives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idx="4294967295"/>
          </p:nvPr>
        </p:nvSpPr>
        <p:spPr>
          <a:xfrm>
            <a:off x="457200" y="1466850"/>
            <a:ext cx="7600950" cy="519113"/>
          </a:xfrm>
        </p:spPr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At the end of this module, participants will be able to:</a:t>
            </a:r>
          </a:p>
        </p:txBody>
      </p:sp>
      <p:sp>
        <p:nvSpPr>
          <p:cNvPr id="27651" name="Text Placeholder 6"/>
          <p:cNvSpPr txBox="1">
            <a:spLocks/>
          </p:cNvSpPr>
          <p:nvPr/>
        </p:nvSpPr>
        <p:spPr bwMode="auto">
          <a:xfrm>
            <a:off x="457200" y="1985963"/>
            <a:ext cx="8208963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2400" dirty="0"/>
              <a:t> Spring annotations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 Annotation Configuration </a:t>
            </a:r>
          </a:p>
          <a:p>
            <a:pPr lvl="1">
              <a:buFont typeface="Arial" charset="0"/>
              <a:buChar char="•"/>
            </a:pPr>
            <a:r>
              <a:rPr lang="en-US" sz="2400" dirty="0"/>
              <a:t>@</a:t>
            </a:r>
            <a:r>
              <a:rPr lang="en-US" sz="2400" dirty="0" err="1"/>
              <a:t>Autowired</a:t>
            </a:r>
            <a:endParaRPr lang="en-US" sz="2400" dirty="0"/>
          </a:p>
          <a:p>
            <a:pPr lvl="1">
              <a:buFont typeface="Arial" charset="0"/>
              <a:buChar char="•"/>
            </a:pPr>
            <a:r>
              <a:rPr lang="en-US" sz="2400" dirty="0"/>
              <a:t>@Component</a:t>
            </a:r>
          </a:p>
          <a:p>
            <a:pPr lvl="1">
              <a:buFont typeface="Arial" charset="0"/>
              <a:buChar char="•"/>
            </a:pPr>
            <a:r>
              <a:rPr lang="en-US" sz="2400" dirty="0"/>
              <a:t>@</a:t>
            </a:r>
            <a:r>
              <a:rPr lang="en-US" sz="2400" dirty="0" err="1"/>
              <a:t>Qualiifier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Java Based Configuration Annotation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@Configuration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@Bean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 Sample Code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 Activity</a:t>
            </a:r>
          </a:p>
          <a:p>
            <a:pPr lvl="1">
              <a:buFont typeface="Arial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57200" y="1381125"/>
            <a:ext cx="8228013" cy="5037138"/>
          </a:xfrm>
        </p:spPr>
        <p:txBody>
          <a:bodyPr/>
          <a:lstStyle/>
          <a:p>
            <a:pPr eaLnBrk="1" hangingPunct="1"/>
            <a:endParaRPr lang="en-US" sz="2400" dirty="0">
              <a:latin typeface="Arial" charset="0"/>
              <a:cs typeface="Arial" charset="0"/>
            </a:endParaRPr>
          </a:p>
          <a:p>
            <a:pPr eaLnBrk="1" hangingPunct="1"/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91139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@Primary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29267" y="1358841"/>
            <a:ext cx="7867650" cy="495680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9480" rIns="90000" bIns="46800"/>
          <a:lstStyle/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 dirty="0"/>
              <a:t>In the same application context, if multiple beans are qualified to </a:t>
            </a:r>
            <a:r>
              <a:rPr lang="en-US" sz="2600" dirty="0" err="1"/>
              <a:t>autowire</a:t>
            </a:r>
            <a:r>
              <a:rPr lang="en-US" sz="2600" dirty="0"/>
              <a:t> a single dependency, we might require to give one bean a preference over other beans. </a:t>
            </a:r>
          </a:p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 dirty="0"/>
              <a:t>@Primary is used for the same!!!</a:t>
            </a:r>
          </a:p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 dirty="0"/>
              <a:t>@Primary has no effect until component-scan is used.</a:t>
            </a:r>
          </a:p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31298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57200" y="1381125"/>
            <a:ext cx="8228013" cy="5037138"/>
          </a:xfrm>
        </p:spPr>
        <p:txBody>
          <a:bodyPr/>
          <a:lstStyle/>
          <a:p>
            <a:pPr eaLnBrk="1" hangingPunct="1"/>
            <a:endParaRPr lang="en-US" sz="2400" dirty="0">
              <a:latin typeface="Arial" charset="0"/>
              <a:cs typeface="Arial" charset="0"/>
            </a:endParaRPr>
          </a:p>
          <a:p>
            <a:pPr eaLnBrk="1" hangingPunct="1"/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91139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@Primary – Example (Contd..)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29267" y="1358841"/>
            <a:ext cx="7867650" cy="495680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9480" rIns="90000" bIns="46800"/>
          <a:lstStyle/>
          <a:p>
            <a:pPr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600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04825" y="1207698"/>
            <a:ext cx="8077200" cy="5210565"/>
          </a:xfrm>
          <a:prstGeom prst="rect">
            <a:avLst/>
          </a:prstGeom>
          <a:solidFill>
            <a:srgbClr val="FEFFDA"/>
          </a:solidFill>
          <a:ln w="12600">
            <a:solidFill>
              <a:srgbClr val="000000"/>
            </a:solidFill>
            <a:miter lim="800000"/>
            <a:headEnd/>
            <a:tailEnd/>
          </a:ln>
          <a:effectLst>
            <a:outerShdw dist="17819" dir="2700000" algn="ctr" rotWithShape="0">
              <a:srgbClr val="808080"/>
            </a:outerShdw>
          </a:effectLst>
        </p:spPr>
        <p:txBody>
          <a:bodyPr lIns="90000" tIns="64440" rIns="90000" bIns="46800"/>
          <a:lstStyle/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rgbClr val="646464"/>
                </a:solidFill>
              </a:rPr>
              <a:t>@Component</a:t>
            </a:r>
            <a:endParaRPr lang="en-US" sz="2000" b="1" dirty="0">
              <a:solidFill>
                <a:srgbClr val="000000"/>
              </a:solidFill>
            </a:endParaRP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b="1" dirty="0">
                <a:solidFill>
                  <a:srgbClr val="7F0055"/>
                </a:solidFill>
              </a:rPr>
              <a:t>public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7F0055"/>
                </a:solidFill>
              </a:rPr>
              <a:t>class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InvoiceService</a:t>
            </a:r>
            <a:r>
              <a:rPr lang="en-US" sz="2000" dirty="0">
                <a:solidFill>
                  <a:srgbClr val="000000"/>
                </a:solidFill>
              </a:rPr>
              <a:t>{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private </a:t>
            </a:r>
            <a:r>
              <a:rPr lang="en-US" sz="2000" dirty="0" err="1">
                <a:solidFill>
                  <a:srgbClr val="000000"/>
                </a:solidFill>
              </a:rPr>
              <a:t>InvoiceRepository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invRepository</a:t>
            </a:r>
            <a:r>
              <a:rPr lang="en-US" sz="2000" dirty="0">
                <a:solidFill>
                  <a:srgbClr val="000000"/>
                </a:solidFill>
              </a:rPr>
              <a:t>;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@</a:t>
            </a:r>
            <a:r>
              <a:rPr lang="en-US" sz="2000" dirty="0" err="1">
                <a:solidFill>
                  <a:srgbClr val="000000"/>
                </a:solidFill>
              </a:rPr>
              <a:t>Autowired</a:t>
            </a:r>
            <a:endParaRPr lang="en-US" sz="2000" dirty="0">
              <a:solidFill>
                <a:srgbClr val="000000"/>
              </a:solidFill>
            </a:endParaRP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public </a:t>
            </a:r>
            <a:r>
              <a:rPr lang="en-US" sz="2000" dirty="0" err="1">
                <a:solidFill>
                  <a:srgbClr val="000000"/>
                </a:solidFill>
              </a:rPr>
              <a:t>InvoiceService</a:t>
            </a:r>
            <a:r>
              <a:rPr lang="en-US" sz="2000" dirty="0">
                <a:solidFill>
                  <a:srgbClr val="000000"/>
                </a:solidFill>
              </a:rPr>
              <a:t>(</a:t>
            </a:r>
            <a:r>
              <a:rPr lang="en-US" sz="2000" dirty="0" err="1">
                <a:solidFill>
                  <a:srgbClr val="000000"/>
                </a:solidFill>
              </a:rPr>
              <a:t>InvoiceRepository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invRepository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{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  </a:t>
            </a:r>
            <a:r>
              <a:rPr lang="en-US" sz="2000" dirty="0" err="1">
                <a:solidFill>
                  <a:srgbClr val="000000"/>
                </a:solidFill>
              </a:rPr>
              <a:t>this.invRepository</a:t>
            </a:r>
            <a:r>
              <a:rPr lang="en-US" sz="2000" dirty="0">
                <a:solidFill>
                  <a:srgbClr val="000000"/>
                </a:solidFill>
              </a:rPr>
              <a:t> = </a:t>
            </a:r>
            <a:r>
              <a:rPr lang="en-US" sz="2000" dirty="0" err="1">
                <a:solidFill>
                  <a:srgbClr val="000000"/>
                </a:solidFill>
              </a:rPr>
              <a:t>invRepository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}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}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sz="2000" dirty="0">
              <a:solidFill>
                <a:srgbClr val="000000"/>
              </a:solidFill>
            </a:endParaRP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@Component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Public class </a:t>
            </a:r>
            <a:r>
              <a:rPr lang="en-US" sz="2000" dirty="0" err="1">
                <a:solidFill>
                  <a:srgbClr val="000000"/>
                </a:solidFill>
              </a:rPr>
              <a:t>JDBCRepository</a:t>
            </a:r>
            <a:endParaRPr lang="en-US" sz="2000" dirty="0">
              <a:solidFill>
                <a:srgbClr val="000000"/>
              </a:solidFill>
            </a:endParaRP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{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  …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}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dirty="0">
              <a:solidFill>
                <a:srgbClr val="000000"/>
              </a:solidFill>
            </a:endParaRP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dirty="0">
              <a:solidFill>
                <a:srgbClr val="000000"/>
              </a:solidFill>
            </a:endParaRP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dirty="0">
              <a:solidFill>
                <a:srgbClr val="000000"/>
              </a:solidFill>
            </a:endParaRP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dirty="0">
              <a:solidFill>
                <a:srgbClr val="000000"/>
              </a:solidFill>
            </a:endParaRP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3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57200" y="1381125"/>
            <a:ext cx="8228013" cy="5037138"/>
          </a:xfrm>
        </p:spPr>
        <p:txBody>
          <a:bodyPr/>
          <a:lstStyle/>
          <a:p>
            <a:pPr eaLnBrk="1" hangingPunct="1"/>
            <a:endParaRPr lang="en-US" sz="2400" dirty="0">
              <a:latin typeface="Arial" charset="0"/>
              <a:cs typeface="Arial" charset="0"/>
            </a:endParaRPr>
          </a:p>
          <a:p>
            <a:pPr eaLnBrk="1" hangingPunct="1"/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91139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@Primary - Example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29267" y="1358841"/>
            <a:ext cx="7867650" cy="495680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9480" rIns="90000" bIns="46800"/>
          <a:lstStyle/>
          <a:p>
            <a:pPr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600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87572" y="1639018"/>
            <a:ext cx="8077200" cy="1880559"/>
          </a:xfrm>
          <a:prstGeom prst="rect">
            <a:avLst/>
          </a:prstGeom>
          <a:solidFill>
            <a:srgbClr val="FEFFDA"/>
          </a:solidFill>
          <a:ln w="12600">
            <a:solidFill>
              <a:srgbClr val="000000"/>
            </a:solidFill>
            <a:miter lim="800000"/>
            <a:headEnd/>
            <a:tailEnd/>
          </a:ln>
          <a:effectLst>
            <a:outerShdw dist="17819" dir="2700000" algn="ctr" rotWithShape="0">
              <a:srgbClr val="808080"/>
            </a:outerShdw>
          </a:effectLst>
        </p:spPr>
        <p:txBody>
          <a:bodyPr lIns="90000" tIns="64440" rIns="90000" bIns="46800"/>
          <a:lstStyle/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400" dirty="0">
                <a:solidFill>
                  <a:srgbClr val="000000"/>
                </a:solidFill>
              </a:rPr>
              <a:t>@Component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400" dirty="0">
                <a:solidFill>
                  <a:srgbClr val="000000"/>
                </a:solidFill>
              </a:rPr>
              <a:t>@Primary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400" dirty="0">
                <a:solidFill>
                  <a:srgbClr val="000000"/>
                </a:solidFill>
              </a:rPr>
              <a:t>Public class </a:t>
            </a:r>
            <a:r>
              <a:rPr lang="en-US" sz="2400" dirty="0" err="1">
                <a:solidFill>
                  <a:srgbClr val="000000"/>
                </a:solidFill>
              </a:rPr>
              <a:t>HibernateRepository</a:t>
            </a:r>
            <a:r>
              <a:rPr lang="en-US" sz="2400" dirty="0">
                <a:solidFill>
                  <a:srgbClr val="000000"/>
                </a:solidFill>
              </a:rPr>
              <a:t> { … }</a:t>
            </a: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dirty="0">
              <a:solidFill>
                <a:srgbClr val="000000"/>
              </a:solidFill>
            </a:endParaRP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dirty="0">
              <a:solidFill>
                <a:srgbClr val="000000"/>
              </a:solidFill>
            </a:endParaRP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dirty="0">
              <a:solidFill>
                <a:srgbClr val="000000"/>
              </a:solidFill>
            </a:endParaRP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dirty="0">
              <a:solidFill>
                <a:srgbClr val="000000"/>
              </a:solidFill>
            </a:endParaRPr>
          </a:p>
          <a:p>
            <a:pPr defTabSz="457200">
              <a:lnSpc>
                <a:spcPct val="93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60375" y="3837243"/>
            <a:ext cx="8088942" cy="263080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9480" rIns="90000" bIns="46800"/>
          <a:lstStyle/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 dirty="0"/>
              <a:t>In the above example, since </a:t>
            </a:r>
            <a:r>
              <a:rPr lang="en-US" sz="2600" dirty="0" err="1"/>
              <a:t>HibernateRepository</a:t>
            </a:r>
            <a:r>
              <a:rPr lang="en-US" sz="2600" dirty="0"/>
              <a:t> is annotated with @Primary, Spring will automatically inject this repository over other similar beans equally qualified.</a:t>
            </a:r>
          </a:p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2076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57200" y="1381125"/>
            <a:ext cx="8228013" cy="5037138"/>
          </a:xfrm>
        </p:spPr>
        <p:txBody>
          <a:bodyPr/>
          <a:lstStyle/>
          <a:p>
            <a:pPr eaLnBrk="1" hangingPunct="1"/>
            <a:endParaRPr lang="en-US" sz="2400" dirty="0">
              <a:latin typeface="Arial" charset="0"/>
              <a:cs typeface="Arial" charset="0"/>
            </a:endParaRPr>
          </a:p>
          <a:p>
            <a:pPr eaLnBrk="1" hangingPunct="1"/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91139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@Lazy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29267" y="1358841"/>
            <a:ext cx="7867650" cy="495680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9480" rIns="90000" bIns="46800"/>
          <a:lstStyle/>
          <a:p>
            <a:pPr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6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7200" y="1381125"/>
            <a:ext cx="8088942" cy="263080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9480" rIns="90000" bIns="46800"/>
          <a:lstStyle/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 dirty="0"/>
              <a:t>Indicates whether a bean is to be lazily </a:t>
            </a:r>
            <a:r>
              <a:rPr lang="en-US" sz="2600" dirty="0" err="1"/>
              <a:t>initalized</a:t>
            </a:r>
            <a:r>
              <a:rPr lang="en-US" sz="2600" dirty="0"/>
              <a:t>.</a:t>
            </a:r>
          </a:p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 dirty="0"/>
              <a:t>Used on class directly or indirectly annotated with @Component or on methods annotated with @Bean</a:t>
            </a:r>
          </a:p>
          <a:p>
            <a:pPr marL="341313" indent="-341313"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 dirty="0"/>
              <a:t>By default bean initialization is eager unless specified explicitly as lazy.</a:t>
            </a:r>
          </a:p>
        </p:txBody>
      </p:sp>
    </p:spTree>
    <p:extLst>
      <p:ext uri="{BB962C8B-B14F-4D97-AF65-F5344CB8AC3E}">
        <p14:creationId xmlns:p14="http://schemas.microsoft.com/office/powerpoint/2010/main" val="2668403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57200" y="1381125"/>
            <a:ext cx="8228013" cy="5037138"/>
          </a:xfrm>
        </p:spPr>
        <p:txBody>
          <a:bodyPr/>
          <a:lstStyle/>
          <a:p>
            <a:pPr eaLnBrk="1" hangingPunct="1"/>
            <a:endParaRPr lang="en-US" sz="2400" dirty="0">
              <a:latin typeface="Arial" charset="0"/>
              <a:cs typeface="Arial" charset="0"/>
            </a:endParaRPr>
          </a:p>
          <a:p>
            <a:pPr eaLnBrk="1" hangingPunct="1"/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91139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Overview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29267" y="1358841"/>
            <a:ext cx="7867650" cy="495680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9480" rIns="90000" bIns="46800"/>
          <a:lstStyle/>
          <a:p>
            <a:pPr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6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18621" y="1087780"/>
            <a:ext cx="8088942" cy="522650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9480" rIns="90000" bIns="46800"/>
          <a:lstStyle/>
          <a:p>
            <a:r>
              <a:rPr lang="en-US" sz="2800" dirty="0"/>
              <a:t>@Component, so the functionality is the same as we have discussed for @Component, but we annotate classes that are services in the application </a:t>
            </a:r>
          </a:p>
          <a:p>
            <a:endParaRPr lang="en-US" sz="2800" b="1" dirty="0"/>
          </a:p>
          <a:p>
            <a:r>
              <a:rPr lang="en-US" sz="2800" b="1" dirty="0"/>
              <a:t>@Repository </a:t>
            </a:r>
            <a:r>
              <a:rPr lang="en-US" sz="2800" dirty="0"/>
              <a:t>it is a @Component, but we annotate classes that are repositories, so we have the database-related operations in these classes </a:t>
            </a:r>
          </a:p>
          <a:p>
            <a:endParaRPr lang="en-US" sz="2800" b="1" dirty="0"/>
          </a:p>
          <a:p>
            <a:r>
              <a:rPr lang="en-US" sz="2800" b="1" dirty="0"/>
              <a:t>@Bean </a:t>
            </a:r>
            <a:r>
              <a:rPr lang="en-US" sz="2800" dirty="0"/>
              <a:t>it is used to explicitly declare a single bean, rather than letting the framework do it automatically with scanning </a:t>
            </a:r>
          </a:p>
        </p:txBody>
      </p:sp>
    </p:spTree>
    <p:extLst>
      <p:ext uri="{BB962C8B-B14F-4D97-AF65-F5344CB8AC3E}">
        <p14:creationId xmlns:p14="http://schemas.microsoft.com/office/powerpoint/2010/main" val="1342028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57200" y="1381125"/>
            <a:ext cx="8228013" cy="5037138"/>
          </a:xfrm>
        </p:spPr>
        <p:txBody>
          <a:bodyPr/>
          <a:lstStyle/>
          <a:p>
            <a:pPr eaLnBrk="1" hangingPunct="1"/>
            <a:endParaRPr lang="en-US" sz="2400" dirty="0">
              <a:latin typeface="Arial" charset="0"/>
              <a:cs typeface="Arial" charset="0"/>
            </a:endParaRPr>
          </a:p>
          <a:p>
            <a:pPr eaLnBrk="1" hangingPunct="1"/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91139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Overview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29267" y="1358841"/>
            <a:ext cx="7867650" cy="495680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9480" rIns="90000" bIns="46800"/>
          <a:lstStyle/>
          <a:p>
            <a:pPr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6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60375" y="1402105"/>
            <a:ext cx="8088942" cy="522650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9480" rIns="90000" bIns="46800"/>
          <a:lstStyle/>
          <a:p>
            <a:r>
              <a:rPr lang="en-US" sz="2800" b="1" dirty="0"/>
              <a:t>@</a:t>
            </a:r>
            <a:r>
              <a:rPr lang="en-US" sz="2800" b="1" dirty="0" err="1"/>
              <a:t>Autowire</a:t>
            </a:r>
            <a:r>
              <a:rPr lang="en-US" sz="2800" b="1" dirty="0"/>
              <a:t> </a:t>
            </a:r>
            <a:r>
              <a:rPr lang="en-US" sz="2800" dirty="0"/>
              <a:t>this is how we inject a dependency, we do not have to instantiate the class with the ’new’ keyword, it is handler by the framework itself </a:t>
            </a:r>
          </a:p>
          <a:p>
            <a:endParaRPr lang="en-US" sz="2800" b="1" dirty="0"/>
          </a:p>
          <a:p>
            <a:r>
              <a:rPr lang="en-US" sz="2800" b="1" dirty="0"/>
              <a:t>@</a:t>
            </a:r>
            <a:r>
              <a:rPr lang="en-US" sz="2800" b="1" dirty="0" err="1"/>
              <a:t>Qualitfier</a:t>
            </a:r>
            <a:r>
              <a:rPr lang="en-US" sz="2800" b="1" dirty="0"/>
              <a:t> </a:t>
            </a:r>
            <a:r>
              <a:rPr lang="en-US" sz="2800" dirty="0"/>
              <a:t>there may be a situation when you create more than one bean of the same type and want to wire only one of them with a property, in such case you can use @Qualifier annotation along with @</a:t>
            </a:r>
            <a:r>
              <a:rPr lang="en-US" sz="2800" dirty="0" err="1"/>
              <a:t>Autowired</a:t>
            </a:r>
            <a:r>
              <a:rPr lang="en-US" sz="2800" dirty="0"/>
              <a:t> to remove the confusion by specifying which exact bean will be wired </a:t>
            </a:r>
          </a:p>
        </p:txBody>
      </p:sp>
    </p:spTree>
    <p:extLst>
      <p:ext uri="{BB962C8B-B14F-4D97-AF65-F5344CB8AC3E}">
        <p14:creationId xmlns:p14="http://schemas.microsoft.com/office/powerpoint/2010/main" val="876132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57200" y="1381125"/>
            <a:ext cx="8228013" cy="5037138"/>
          </a:xfrm>
        </p:spPr>
        <p:txBody>
          <a:bodyPr/>
          <a:lstStyle/>
          <a:p>
            <a:pPr eaLnBrk="1" hangingPunct="1"/>
            <a:endParaRPr lang="en-US" sz="2400" dirty="0">
              <a:latin typeface="Arial" charset="0"/>
              <a:cs typeface="Arial" charset="0"/>
            </a:endParaRPr>
          </a:p>
          <a:p>
            <a:pPr eaLnBrk="1" hangingPunct="1"/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91139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Overview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29267" y="1358841"/>
            <a:ext cx="7867650" cy="495680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9480" rIns="90000" bIns="46800"/>
          <a:lstStyle/>
          <a:p>
            <a:pPr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6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18798" y="1200493"/>
            <a:ext cx="8088942" cy="522650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9480" rIns="90000" bIns="46800"/>
          <a:lstStyle/>
          <a:p>
            <a:r>
              <a:rPr lang="en-US" sz="2800" b="1" dirty="0"/>
              <a:t>@Configuration </a:t>
            </a:r>
            <a:r>
              <a:rPr lang="en-US" sz="2800" dirty="0"/>
              <a:t>it is a @Component as well. Indicates that the given class declares one or more @Bean methods. It indicates also that the class may be processed by the Spring container to generate bean definitions and service requests for those beans at runtime </a:t>
            </a:r>
          </a:p>
          <a:p>
            <a:endParaRPr lang="en-US" sz="2800" b="1" dirty="0"/>
          </a:p>
          <a:p>
            <a:r>
              <a:rPr lang="en-US" sz="2800" b="1" dirty="0"/>
              <a:t>@</a:t>
            </a:r>
            <a:r>
              <a:rPr lang="en-US" sz="2800" b="1" dirty="0" err="1"/>
              <a:t>ComponentScan</a:t>
            </a:r>
            <a:r>
              <a:rPr lang="en-US" sz="2800" b="1" dirty="0"/>
              <a:t> </a:t>
            </a:r>
            <a:r>
              <a:rPr lang="en-US" sz="2800" dirty="0"/>
              <a:t>Spring container can detect and register the beans and the classes with the @Component annotation ( as well as the @Services and @</a:t>
            </a:r>
            <a:r>
              <a:rPr lang="en-US" sz="2800" dirty="0" err="1"/>
              <a:t>Repositorys</a:t>
            </a:r>
            <a:r>
              <a:rPr lang="en-US" sz="2800" dirty="0"/>
              <a:t> ). We can define the package name in which Spring is going to scan for the components. </a:t>
            </a:r>
          </a:p>
        </p:txBody>
      </p:sp>
    </p:spTree>
    <p:extLst>
      <p:ext uri="{BB962C8B-B14F-4D97-AF65-F5344CB8AC3E}">
        <p14:creationId xmlns:p14="http://schemas.microsoft.com/office/powerpoint/2010/main" val="1892335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57200" y="1381125"/>
            <a:ext cx="8228013" cy="5037138"/>
          </a:xfrm>
        </p:spPr>
        <p:txBody>
          <a:bodyPr/>
          <a:lstStyle/>
          <a:p>
            <a:pPr eaLnBrk="1" hangingPunct="1"/>
            <a:endParaRPr lang="en-US" sz="2400" dirty="0">
              <a:latin typeface="Arial" charset="0"/>
              <a:cs typeface="Arial" charset="0"/>
            </a:endParaRPr>
          </a:p>
          <a:p>
            <a:pPr eaLnBrk="1" hangingPunct="1"/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91139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Overview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29267" y="1358841"/>
            <a:ext cx="7867650" cy="495680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9480" rIns="90000" bIns="46800"/>
          <a:lstStyle/>
          <a:p>
            <a:pPr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6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60375" y="1402105"/>
            <a:ext cx="8088942" cy="522650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9480" rIns="90000" bIns="46800"/>
          <a:lstStyle/>
          <a:p>
            <a:r>
              <a:rPr lang="en-US" sz="2800" b="1" dirty="0"/>
              <a:t>@</a:t>
            </a:r>
            <a:r>
              <a:rPr lang="en-US" sz="2800" b="1" dirty="0" err="1"/>
              <a:t>EnableAutoConfiguration</a:t>
            </a:r>
            <a:r>
              <a:rPr lang="en-US" sz="2800" b="1" dirty="0"/>
              <a:t> </a:t>
            </a:r>
            <a:r>
              <a:rPr lang="en-US" sz="2800" dirty="0"/>
              <a:t>auto-configures the beans that are present in the </a:t>
            </a:r>
            <a:r>
              <a:rPr lang="en-US" sz="2800" dirty="0" err="1"/>
              <a:t>classpath</a:t>
            </a:r>
            <a:r>
              <a:rPr lang="en-US" sz="2800" dirty="0"/>
              <a:t>. For example, if we have tomcat-embedded.jar in the </a:t>
            </a:r>
            <a:r>
              <a:rPr lang="en-US" sz="2800" dirty="0" err="1"/>
              <a:t>classpath</a:t>
            </a:r>
            <a:r>
              <a:rPr lang="en-US" sz="2800" dirty="0"/>
              <a:t>, we need the Tomcat Embedded </a:t>
            </a:r>
            <a:r>
              <a:rPr lang="en-US" sz="2800" dirty="0" err="1"/>
              <a:t>ServletContainer</a:t>
            </a:r>
            <a:r>
              <a:rPr lang="en-US" sz="2800" dirty="0"/>
              <a:t> Factory bean to configure the tomcat server. This will be done because of this annotation </a:t>
            </a:r>
          </a:p>
        </p:txBody>
      </p:sp>
    </p:spTree>
    <p:extLst>
      <p:ext uri="{BB962C8B-B14F-4D97-AF65-F5344CB8AC3E}">
        <p14:creationId xmlns:p14="http://schemas.microsoft.com/office/powerpoint/2010/main" val="1088298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57200" y="1381125"/>
            <a:ext cx="8228013" cy="5037138"/>
          </a:xfrm>
        </p:spPr>
        <p:txBody>
          <a:bodyPr/>
          <a:lstStyle/>
          <a:p>
            <a:pPr eaLnBrk="1" hangingPunct="1"/>
            <a:endParaRPr lang="en-US" sz="2400" dirty="0">
              <a:latin typeface="Arial" charset="0"/>
              <a:cs typeface="Arial" charset="0"/>
            </a:endParaRPr>
          </a:p>
          <a:p>
            <a:pPr eaLnBrk="1" hangingPunct="1"/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91139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Overview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29267" y="1358841"/>
            <a:ext cx="7867650" cy="495680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9480" rIns="90000" bIns="46800"/>
          <a:lstStyle/>
          <a:p>
            <a:pPr defTabSz="457200" eaLnBrk="0" hangingPunct="0">
              <a:lnSpc>
                <a:spcPct val="91000"/>
              </a:lnSpc>
              <a:spcBef>
                <a:spcPts val="500"/>
              </a:spcBef>
              <a:buClr>
                <a:schemeClr val="tx1"/>
              </a:buClr>
              <a:buSzPct val="8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6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60375" y="1402105"/>
            <a:ext cx="8088942" cy="522650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9480" rIns="90000" bIns="46800"/>
          <a:lstStyle/>
          <a:p>
            <a:r>
              <a:rPr lang="en-US" sz="2800" b="1" dirty="0"/>
              <a:t>@</a:t>
            </a:r>
            <a:r>
              <a:rPr lang="en-US" sz="2800" b="1" dirty="0" err="1"/>
              <a:t>SpringBootApplication</a:t>
            </a:r>
            <a:r>
              <a:rPr lang="en-US" sz="2800" b="1" dirty="0"/>
              <a:t> </a:t>
            </a:r>
            <a:r>
              <a:rPr lang="en-US" sz="2800" dirty="0"/>
              <a:t>because most of the applications needs the @Configuration, @</a:t>
            </a:r>
            <a:r>
              <a:rPr lang="en-US" sz="2800" dirty="0" err="1"/>
              <a:t>ComponentScan</a:t>
            </a:r>
            <a:r>
              <a:rPr lang="en-US" sz="2800" dirty="0"/>
              <a:t> and the @</a:t>
            </a:r>
            <a:r>
              <a:rPr lang="en-US" sz="2800" dirty="0" err="1"/>
              <a:t>EnableAutoConfiguration</a:t>
            </a:r>
            <a:r>
              <a:rPr lang="en-US" sz="2800" dirty="0"/>
              <a:t> annotations, they have been merged into this single @</a:t>
            </a:r>
            <a:r>
              <a:rPr lang="en-US" sz="2800" dirty="0" err="1"/>
              <a:t>EnableAutoConfiguration</a:t>
            </a:r>
            <a:r>
              <a:rPr lang="en-US" sz="2800" dirty="0"/>
              <a:t> annotation </a:t>
            </a:r>
          </a:p>
        </p:txBody>
      </p:sp>
    </p:spTree>
    <p:extLst>
      <p:ext uri="{BB962C8B-B14F-4D97-AF65-F5344CB8AC3E}">
        <p14:creationId xmlns:p14="http://schemas.microsoft.com/office/powerpoint/2010/main" val="3948637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57200" y="1381125"/>
            <a:ext cx="8228013" cy="5037138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Additional Links :</a:t>
            </a:r>
          </a:p>
          <a:p>
            <a:pPr lvl="1" eaLnBrk="1" hangingPunct="1"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 lvl="1" eaLnBrk="1" hangingPunct="1"/>
            <a:r>
              <a:rPr lang="en-US" u="sng">
                <a:solidFill>
                  <a:schemeClr val="accent2"/>
                </a:solidFill>
                <a:latin typeface="Arial" charset="0"/>
                <a:cs typeface="Arial" charset="0"/>
              </a:rPr>
              <a:t>http://static.springsource.org/spring/docs/2.5.x/api/org/springframework/beans/factory/annotation/</a:t>
            </a:r>
          </a:p>
          <a:p>
            <a:pPr eaLnBrk="1" hangingPunct="1"/>
            <a:endParaRPr lang="en-US" sz="2400" u="sng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eaLnBrk="1" hangingPunct="1"/>
            <a:endParaRPr lang="en-US" sz="24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93187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Additional Resources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Agenda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idx="4294967295"/>
          </p:nvPr>
        </p:nvSpPr>
        <p:spPr>
          <a:xfrm>
            <a:off x="457200" y="2081213"/>
            <a:ext cx="8686800" cy="4776787"/>
          </a:xfrm>
        </p:spPr>
        <p:txBody>
          <a:bodyPr/>
          <a:lstStyle/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 Some of the Spring Annotations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 XML Configuration &amp; Annotations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Java Based Configurations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 When use what?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 Summary</a:t>
            </a:r>
          </a:p>
          <a:p>
            <a:pPr lvl="1" eaLnBrk="1" hangingPunct="1">
              <a:buFont typeface="Arial" charset="0"/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pPr eaLnBrk="1" hangingPunct="1"/>
            <a:endParaRPr lang="en-US" dirty="0">
              <a:latin typeface="Arial" charset="0"/>
              <a:cs typeface="Arial" charset="0"/>
            </a:endParaRPr>
          </a:p>
          <a:p>
            <a:pPr lvl="1" eaLnBrk="1" hangingPunct="1"/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28675" name="Text Placeholder 6"/>
          <p:cNvSpPr txBox="1">
            <a:spLocks/>
          </p:cNvSpPr>
          <p:nvPr/>
        </p:nvSpPr>
        <p:spPr bwMode="auto">
          <a:xfrm>
            <a:off x="368300" y="1466850"/>
            <a:ext cx="82296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1775" indent="-231775">
              <a:spcBef>
                <a:spcPts val="1200"/>
              </a:spcBef>
              <a:buClr>
                <a:schemeClr val="tx1"/>
              </a:buClr>
              <a:buSzPct val="80000"/>
              <a:buFont typeface="Arial" charset="0"/>
              <a:buChar char="•"/>
            </a:pPr>
            <a:r>
              <a:rPr lang="en-US" sz="2600"/>
              <a:t>This module will cover the following topics:</a:t>
            </a:r>
          </a:p>
        </p:txBody>
      </p:sp>
      <p:pic>
        <p:nvPicPr>
          <p:cNvPr id="28676" name="Picture 4" descr="Magnify_PC [Converted]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8338" y="158750"/>
            <a:ext cx="2000250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25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1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2500" b="1">
                <a:latin typeface="Arial" charset="0"/>
                <a:cs typeface="Arial" charset="0"/>
              </a:rPr>
              <a:t>Fill in the blanks to complete Module Summary</a:t>
            </a:r>
          </a:p>
          <a:p>
            <a:pPr eaLnBrk="1" hangingPunct="1"/>
            <a:endParaRPr lang="en-IN" sz="2200">
              <a:latin typeface="Arial" charset="0"/>
              <a:cs typeface="Arial" charset="0"/>
            </a:endParaRPr>
          </a:p>
          <a:p>
            <a:pPr eaLnBrk="1" hangingPunct="1"/>
            <a:r>
              <a:rPr lang="en-IN" sz="2200">
                <a:latin typeface="Arial" charset="0"/>
                <a:cs typeface="Arial" charset="0"/>
              </a:rPr>
              <a:t>@Autowired annotation can be applied on _____________, ___________ and _______.</a:t>
            </a:r>
          </a:p>
          <a:p>
            <a:pPr eaLnBrk="1" hangingPunct="1"/>
            <a:endParaRPr lang="en-US" sz="2200">
              <a:latin typeface="Arial" charset="0"/>
              <a:cs typeface="Arial" charset="0"/>
            </a:endParaRPr>
          </a:p>
          <a:p>
            <a:pPr eaLnBrk="1" hangingPunct="1"/>
            <a:r>
              <a:rPr lang="en-US" sz="2200">
                <a:latin typeface="Arial" charset="0"/>
                <a:cs typeface="Arial" charset="0"/>
              </a:rPr>
              <a:t>Using an ___________annotation you can inject named beans.</a:t>
            </a:r>
          </a:p>
          <a:p>
            <a:pPr>
              <a:lnSpc>
                <a:spcPct val="91000"/>
              </a:lnSpc>
              <a:spcBef>
                <a:spcPts val="500"/>
              </a:spcBef>
              <a:buFont typeface="Verdana" pitchFamily="34" charset="0"/>
              <a:buChar char="•"/>
            </a:pPr>
            <a:endParaRPr lang="en-US" sz="1800">
              <a:latin typeface="Arial" charset="0"/>
              <a:cs typeface="Arial" charset="0"/>
            </a:endParaRPr>
          </a:p>
          <a:p>
            <a:pPr>
              <a:lnSpc>
                <a:spcPct val="91000"/>
              </a:lnSpc>
              <a:spcBef>
                <a:spcPts val="500"/>
              </a:spcBef>
              <a:buFont typeface="Verdana" pitchFamily="34" charset="0"/>
              <a:buChar char="•"/>
            </a:pPr>
            <a:r>
              <a:rPr lang="en-US" sz="1800">
                <a:latin typeface="Arial" charset="0"/>
                <a:cs typeface="Arial" charset="0"/>
              </a:rPr>
              <a:t>____________ </a:t>
            </a:r>
            <a:r>
              <a:rPr lang="en-US" sz="2200">
                <a:latin typeface="Arial" charset="0"/>
                <a:cs typeface="Arial" charset="0"/>
              </a:rPr>
              <a:t>annotation takes a String parameter that names the bean</a:t>
            </a:r>
          </a:p>
          <a:p>
            <a:pPr lvl="1" eaLnBrk="1" hangingPunct="1"/>
            <a:endParaRPr lang="en-US" sz="220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eaLnBrk="1" hangingPunct="1"/>
            <a:endParaRPr lang="en-US" sz="2200">
              <a:latin typeface="Arial" charset="0"/>
              <a:cs typeface="Arial" charset="0"/>
            </a:endParaRPr>
          </a:p>
        </p:txBody>
      </p:sp>
      <p:sp>
        <p:nvSpPr>
          <p:cNvPr id="3686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Course / Module Summary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2500" b="1" dirty="0">
                <a:latin typeface="Arial" charset="0"/>
                <a:cs typeface="Arial" charset="0"/>
              </a:rPr>
              <a:t>Fill in the blanks to complete Module Summary</a:t>
            </a:r>
          </a:p>
          <a:p>
            <a:pPr eaLnBrk="1" hangingPunct="1"/>
            <a:endParaRPr lang="en-IN" sz="2200" dirty="0">
              <a:latin typeface="Arial" charset="0"/>
              <a:cs typeface="Arial" charset="0"/>
            </a:endParaRPr>
          </a:p>
          <a:p>
            <a:pPr eaLnBrk="1" hangingPunct="1"/>
            <a:r>
              <a:rPr lang="en-IN" sz="2200" dirty="0">
                <a:latin typeface="Arial" charset="0"/>
                <a:cs typeface="Arial" charset="0"/>
              </a:rPr>
              <a:t>@</a:t>
            </a:r>
            <a:r>
              <a:rPr lang="en-IN" sz="2200" dirty="0" err="1">
                <a:latin typeface="Arial" charset="0"/>
                <a:cs typeface="Arial" charset="0"/>
              </a:rPr>
              <a:t>Autowired</a:t>
            </a:r>
            <a:r>
              <a:rPr lang="en-IN" sz="2200" dirty="0">
                <a:latin typeface="Arial" charset="0"/>
                <a:cs typeface="Arial" charset="0"/>
              </a:rPr>
              <a:t> annotation can be applied on </a:t>
            </a:r>
            <a:r>
              <a:rPr lang="en-IN" sz="2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setter methods</a:t>
            </a:r>
            <a:r>
              <a:rPr lang="en-IN" sz="2200" u="sng" dirty="0">
                <a:latin typeface="Arial" charset="0"/>
                <a:cs typeface="Arial" charset="0"/>
              </a:rPr>
              <a:t>,</a:t>
            </a:r>
            <a:r>
              <a:rPr lang="en-IN" sz="2200" dirty="0">
                <a:latin typeface="Arial" charset="0"/>
                <a:cs typeface="Arial" charset="0"/>
              </a:rPr>
              <a:t> </a:t>
            </a:r>
            <a:r>
              <a:rPr lang="en-IN" sz="2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constructors</a:t>
            </a:r>
            <a:r>
              <a:rPr lang="en-IN" sz="2200" dirty="0">
                <a:latin typeface="Arial" charset="0"/>
                <a:cs typeface="Arial" charset="0"/>
              </a:rPr>
              <a:t> and </a:t>
            </a:r>
            <a:r>
              <a:rPr lang="en-IN" sz="2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fields</a:t>
            </a:r>
            <a:r>
              <a:rPr lang="en-IN" sz="2200" dirty="0">
                <a:latin typeface="Arial" charset="0"/>
                <a:cs typeface="Arial" charset="0"/>
              </a:rPr>
              <a:t>.</a:t>
            </a:r>
          </a:p>
          <a:p>
            <a:pPr eaLnBrk="1" hangingPunct="1"/>
            <a:endParaRPr lang="en-US" sz="2200" dirty="0">
              <a:latin typeface="Arial" charset="0"/>
              <a:cs typeface="Arial" charset="0"/>
            </a:endParaRPr>
          </a:p>
          <a:p>
            <a:pPr eaLnBrk="1" hangingPunct="1"/>
            <a:r>
              <a:rPr lang="en-US" sz="2200" dirty="0">
                <a:latin typeface="Arial" charset="0"/>
                <a:cs typeface="Arial" charset="0"/>
              </a:rPr>
              <a:t>Using an </a:t>
            </a:r>
            <a:r>
              <a:rPr lang="en-US" sz="2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@Qualifier </a:t>
            </a:r>
            <a:r>
              <a:rPr lang="en-US" sz="2200" dirty="0">
                <a:latin typeface="Arial" charset="0"/>
                <a:cs typeface="Arial" charset="0"/>
              </a:rPr>
              <a:t>annotation you can inject named beans.</a:t>
            </a:r>
          </a:p>
          <a:p>
            <a:pPr>
              <a:lnSpc>
                <a:spcPct val="91000"/>
              </a:lnSpc>
              <a:spcBef>
                <a:spcPts val="500"/>
              </a:spcBef>
              <a:buFont typeface="Verdana" pitchFamily="34" charset="0"/>
              <a:buChar char="•"/>
            </a:pPr>
            <a:endParaRPr lang="en-US" sz="1800" dirty="0">
              <a:latin typeface="Arial" charset="0"/>
              <a:cs typeface="Arial" charset="0"/>
            </a:endParaRPr>
          </a:p>
          <a:p>
            <a:pPr>
              <a:lnSpc>
                <a:spcPct val="91000"/>
              </a:lnSpc>
              <a:spcBef>
                <a:spcPts val="500"/>
              </a:spcBef>
              <a:buFont typeface="Verdana" pitchFamily="34" charset="0"/>
              <a:buChar char="•"/>
            </a:pPr>
            <a:r>
              <a:rPr lang="en-US" sz="2200" u="sng" dirty="0">
                <a:solidFill>
                  <a:srgbClr val="FF0000"/>
                </a:solidFill>
                <a:latin typeface="Arial" charset="0"/>
                <a:cs typeface="Arial" charset="0"/>
              </a:rPr>
              <a:t>@Component</a:t>
            </a:r>
            <a:r>
              <a:rPr lang="en-US" sz="1800" dirty="0">
                <a:latin typeface="Arial" charset="0"/>
                <a:cs typeface="Arial" charset="0"/>
              </a:rPr>
              <a:t> </a:t>
            </a:r>
            <a:r>
              <a:rPr lang="en-US" sz="2200" dirty="0">
                <a:latin typeface="Arial" charset="0"/>
                <a:cs typeface="Arial" charset="0"/>
              </a:rPr>
              <a:t>annotation takes a String parameter that names the bean</a:t>
            </a:r>
          </a:p>
          <a:p>
            <a:pPr lvl="1" eaLnBrk="1" hangingPunct="1"/>
            <a:endParaRPr lang="en-US" sz="220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eaLnBrk="1" hangingPunct="1"/>
            <a:endParaRPr lang="en-US" sz="2200" dirty="0">
              <a:latin typeface="Arial" charset="0"/>
              <a:cs typeface="Arial" charset="0"/>
            </a:endParaRPr>
          </a:p>
        </p:txBody>
      </p:sp>
      <p:sp>
        <p:nvSpPr>
          <p:cNvPr id="3686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Course / Module Summary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B50E-7059-57F2-8820-6332644E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C4972-A626-1ABF-85EB-B432A7632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6913"/>
            <a:ext cx="9144000" cy="418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46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1B2C0-28D4-D8DA-B0C3-8D9DB92F4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9AA7-FDCC-E0F8-E55C-F06B21F4D03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Singleton: It will create single instance per </a:t>
            </a:r>
            <a:r>
              <a:rPr lang="en-US" dirty="0" err="1"/>
              <a:t>Ioc</a:t>
            </a:r>
            <a:r>
              <a:rPr lang="en-US" dirty="0"/>
              <a:t> container.</a:t>
            </a:r>
          </a:p>
          <a:p>
            <a:r>
              <a:rPr lang="en-US" dirty="0"/>
              <a:t>request: This will be there for a single HTTP request.</a:t>
            </a:r>
          </a:p>
          <a:p>
            <a:r>
              <a:rPr lang="en-US" dirty="0"/>
              <a:t>session: This will be valid for an HTTP session.</a:t>
            </a:r>
          </a:p>
          <a:p>
            <a:r>
              <a:rPr lang="en-US" dirty="0"/>
              <a:t>prototype: Bean can have any number of objects.</a:t>
            </a:r>
          </a:p>
          <a:p>
            <a:r>
              <a:rPr lang="en-US" dirty="0"/>
              <a:t>global-session: This will be valid for global HTTP session.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20E01-A2CE-DA81-882C-1F6D79D1B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Bean Scope</a:t>
            </a:r>
          </a:p>
        </p:txBody>
      </p:sp>
    </p:spTree>
    <p:extLst>
      <p:ext uri="{BB962C8B-B14F-4D97-AF65-F5344CB8AC3E}">
        <p14:creationId xmlns:p14="http://schemas.microsoft.com/office/powerpoint/2010/main" val="2197154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626D3-71EE-DFB0-B858-B11E832B0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3DED25-CDC0-1533-931D-3A12D99F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Lifecycle</a:t>
            </a:r>
          </a:p>
        </p:txBody>
      </p:sp>
      <p:pic>
        <p:nvPicPr>
          <p:cNvPr id="1026" name="Picture 2" descr="Spring Bean Life Cycle Flow">
            <a:extLst>
              <a:ext uri="{FF2B5EF4-FFF2-40B4-BE49-F238E27FC236}">
                <a16:creationId xmlns:a16="http://schemas.microsoft.com/office/drawing/2014/main" id="{A0009CE1-3308-2499-1C28-FB4FE2014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64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5644F-1E05-D1C1-0649-50D531F7D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A6A64-1F85-3B67-03C6-747E8705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Lifecycle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BED664-9208-C18D-8F24-FDBAE2463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3" y="1189703"/>
            <a:ext cx="8898193" cy="53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68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5040-AE21-7FBE-4BD3-DE262470C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BA8B1B-C6BD-0CC6-FF66-F33B46CB8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Lifecycle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44520-6D92-FD7A-A7C2-B7912369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29033"/>
            <a:ext cx="9144001" cy="53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99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BB28-8E88-2400-9159-D3E55D06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Versions and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E8D7A-C6D5-5B3F-95DD-802D3BDAD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6" y="1500333"/>
            <a:ext cx="9059180" cy="508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06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619BF-7B9F-92D4-8FA9-82D942F2F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1D38-B221-747E-09B5-740F696A2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Versions and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5B463-21FB-64EE-EFBB-7C5C3F44C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0232"/>
            <a:ext cx="9144000" cy="506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5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649D7-1F98-64AB-2533-374CA3F91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544D-2353-6934-CF19-BA4C32ED0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Versions and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D2D14-655E-12BE-4094-0C1EEC3F3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11"/>
          <a:stretch/>
        </p:blipFill>
        <p:spPr>
          <a:xfrm>
            <a:off x="0" y="2251587"/>
            <a:ext cx="9144000" cy="374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22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How Spring works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3276600" y="2052638"/>
            <a:ext cx="3409950" cy="2038350"/>
          </a:xfrm>
          <a:prstGeom prst="rect">
            <a:avLst/>
          </a:prstGeom>
          <a:solidFill>
            <a:srgbClr val="80000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7819" dir="2700000" algn="ctr" rotWithShape="0">
              <a:srgbClr val="808080"/>
            </a:outerShdw>
          </a:effectLst>
        </p:spPr>
        <p:txBody>
          <a:bodyPr wrap="none" lIns="90000" tIns="64440" rIns="90000" bIns="46800" anchor="ctr"/>
          <a:lstStyle/>
          <a:p>
            <a:pPr algn="ctr" defTabSz="4572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>
                <a:solidFill>
                  <a:srgbClr val="FFFFFF"/>
                </a:solidFill>
              </a:rPr>
              <a:t>Spring</a:t>
            </a:r>
          </a:p>
          <a:p>
            <a:pPr algn="ctr" defTabSz="4572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>
                <a:solidFill>
                  <a:srgbClr val="FFFFFF"/>
                </a:solidFill>
              </a:rPr>
              <a:t>Application Context </a:t>
            </a:r>
          </a:p>
          <a:p>
            <a:pPr algn="ctr" defTabSz="4572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>
              <a:solidFill>
                <a:srgbClr val="FFFFFF"/>
              </a:solidFill>
            </a:endParaRPr>
          </a:p>
          <a:p>
            <a:pPr algn="ctr" defTabSz="4572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>
                <a:solidFill>
                  <a:srgbClr val="FFFFFF"/>
                </a:solidFill>
              </a:rPr>
              <a:t>applicationContext.xml</a:t>
            </a:r>
          </a:p>
          <a:p>
            <a:pPr algn="ctr" defTabSz="4572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>
                <a:solidFill>
                  <a:srgbClr val="FFFFFF"/>
                </a:solidFill>
              </a:rPr>
              <a:t>/ </a:t>
            </a:r>
          </a:p>
          <a:p>
            <a:pPr algn="ctr" defTabSz="4572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>
                <a:solidFill>
                  <a:srgbClr val="FFFFFF"/>
                </a:solidFill>
              </a:rPr>
              <a:t>Module-servlet.xml</a:t>
            </a:r>
          </a:p>
        </p:txBody>
      </p:sp>
      <p:grpSp>
        <p:nvGrpSpPr>
          <p:cNvPr id="29702" name="Group 6"/>
          <p:cNvGrpSpPr>
            <a:grpSpLocks/>
          </p:cNvGrpSpPr>
          <p:nvPr/>
        </p:nvGrpSpPr>
        <p:grpSpPr bwMode="auto">
          <a:xfrm>
            <a:off x="1066800" y="3024188"/>
            <a:ext cx="2209800" cy="790575"/>
            <a:chOff x="672" y="1905"/>
            <a:chExt cx="1392" cy="498"/>
          </a:xfrm>
        </p:grpSpPr>
        <p:sp>
          <p:nvSpPr>
            <p:cNvPr id="29707" name="Line 7"/>
            <p:cNvSpPr>
              <a:spLocks noChangeShapeType="1"/>
            </p:cNvSpPr>
            <p:nvPr/>
          </p:nvSpPr>
          <p:spPr bwMode="auto">
            <a:xfrm>
              <a:off x="672" y="1920"/>
              <a:ext cx="1392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" name="Text Box 8"/>
            <p:cNvSpPr txBox="1">
              <a:spLocks noChangeArrowheads="1"/>
            </p:cNvSpPr>
            <p:nvPr/>
          </p:nvSpPr>
          <p:spPr bwMode="auto">
            <a:xfrm>
              <a:off x="718" y="1905"/>
              <a:ext cx="1258" cy="49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64440" rIns="90000" bIns="46800">
              <a:spAutoFit/>
            </a:bodyPr>
            <a:lstStyle/>
            <a:p>
              <a:pPr algn="ctr" defTabSz="457200" eaLnBrk="0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400">
                  <a:solidFill>
                    <a:srgbClr val="000000"/>
                  </a:solidFill>
                </a:rPr>
                <a:t>Configuration</a:t>
              </a:r>
            </a:p>
            <a:p>
              <a:pPr algn="ctr" defTabSz="457200" eaLnBrk="0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400">
                  <a:solidFill>
                    <a:srgbClr val="000000"/>
                  </a:solidFill>
                </a:rPr>
                <a:t>Instructions</a:t>
              </a:r>
            </a:p>
          </p:txBody>
        </p:sp>
      </p:grpSp>
      <p:grpSp>
        <p:nvGrpSpPr>
          <p:cNvPr id="29705" name="Group 9"/>
          <p:cNvGrpSpPr>
            <a:grpSpLocks/>
          </p:cNvGrpSpPr>
          <p:nvPr/>
        </p:nvGrpSpPr>
        <p:grpSpPr bwMode="auto">
          <a:xfrm>
            <a:off x="2590800" y="1279525"/>
            <a:ext cx="5410200" cy="762000"/>
            <a:chOff x="1776" y="1056"/>
            <a:chExt cx="2592" cy="480"/>
          </a:xfrm>
        </p:grpSpPr>
        <p:sp>
          <p:nvSpPr>
            <p:cNvPr id="3" name="Line 10"/>
            <p:cNvSpPr>
              <a:spLocks noChangeShapeType="1"/>
            </p:cNvSpPr>
            <p:nvPr/>
          </p:nvSpPr>
          <p:spPr bwMode="auto">
            <a:xfrm>
              <a:off x="2880" y="1056"/>
              <a:ext cx="1" cy="48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6" name="Text Box 11"/>
            <p:cNvSpPr txBox="1">
              <a:spLocks noChangeArrowheads="1"/>
            </p:cNvSpPr>
            <p:nvPr/>
          </p:nvSpPr>
          <p:spPr bwMode="auto">
            <a:xfrm>
              <a:off x="1776" y="1104"/>
              <a:ext cx="2592" cy="28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64440" rIns="90000" bIns="46800">
              <a:spAutoFit/>
            </a:bodyPr>
            <a:lstStyle/>
            <a:p>
              <a:pPr algn="ctr" defTabSz="457200" eaLnBrk="0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400">
                  <a:solidFill>
                    <a:srgbClr val="000000"/>
                  </a:solidFill>
                </a:rPr>
                <a:t>Your Application Classes (POJOs)</a:t>
              </a:r>
            </a:p>
          </p:txBody>
        </p:sp>
      </p:grp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3543300" y="4800600"/>
            <a:ext cx="2667000" cy="1371600"/>
          </a:xfrm>
          <a:prstGeom prst="rect">
            <a:avLst/>
          </a:prstGeom>
          <a:solidFill>
            <a:srgbClr val="00FF0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7819" dir="2700000" algn="ctr" rotWithShape="0">
              <a:srgbClr val="808080"/>
            </a:outerShdw>
          </a:effectLst>
        </p:spPr>
        <p:txBody>
          <a:bodyPr wrap="none" lIns="90000" tIns="64440" rIns="90000" bIns="46800" anchor="ctr"/>
          <a:lstStyle/>
          <a:p>
            <a:pPr algn="ctr" defTabSz="4572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>
                <a:solidFill>
                  <a:srgbClr val="000000"/>
                </a:solidFill>
              </a:rPr>
              <a:t>Fully configured</a:t>
            </a:r>
          </a:p>
          <a:p>
            <a:pPr algn="ctr" defTabSz="4572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>
                <a:solidFill>
                  <a:srgbClr val="000000"/>
                </a:solidFill>
              </a:rPr>
              <a:t>application system</a:t>
            </a:r>
          </a:p>
          <a:p>
            <a:pPr algn="ctr" defTabSz="457200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1">
                <a:solidFill>
                  <a:srgbClr val="000000"/>
                </a:solidFill>
              </a:rPr>
              <a:t>Ready for use</a:t>
            </a:r>
          </a:p>
        </p:txBody>
      </p:sp>
      <p:grpSp>
        <p:nvGrpSpPr>
          <p:cNvPr id="29709" name="Group 13"/>
          <p:cNvGrpSpPr>
            <a:grpSpLocks/>
          </p:cNvGrpSpPr>
          <p:nvPr/>
        </p:nvGrpSpPr>
        <p:grpSpPr bwMode="auto">
          <a:xfrm>
            <a:off x="4991100" y="4127500"/>
            <a:ext cx="1069975" cy="685800"/>
            <a:chOff x="2832" y="2496"/>
            <a:chExt cx="674" cy="432"/>
          </a:xfrm>
        </p:grpSpPr>
        <p:sp>
          <p:nvSpPr>
            <p:cNvPr id="29712" name="Line 14"/>
            <p:cNvSpPr>
              <a:spLocks noChangeShapeType="1"/>
            </p:cNvSpPr>
            <p:nvPr/>
          </p:nvSpPr>
          <p:spPr bwMode="auto">
            <a:xfrm>
              <a:off x="2832" y="2496"/>
              <a:ext cx="1" cy="43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3" name="Text Box 15"/>
            <p:cNvSpPr txBox="1">
              <a:spLocks noChangeArrowheads="1"/>
            </p:cNvSpPr>
            <p:nvPr/>
          </p:nvSpPr>
          <p:spPr bwMode="auto">
            <a:xfrm>
              <a:off x="2832" y="2577"/>
              <a:ext cx="674" cy="24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64440" rIns="90000" bIns="46800">
              <a:spAutoFit/>
            </a:bodyPr>
            <a:lstStyle/>
            <a:p>
              <a:pPr defTabSz="457200" eaLnBrk="0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2000">
                  <a:solidFill>
                    <a:srgbClr val="000000"/>
                  </a:solidFill>
                </a:rPr>
                <a:t>Creates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9B5E1-1593-F70E-7074-3B3262FED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C1C69-F544-6A96-B0A0-58764E48B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Versions and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9957D-B496-B55C-8A56-464D4A201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9" y="1818323"/>
            <a:ext cx="8975583" cy="378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32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2A677-91EC-FC03-4989-51A5B54275A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GraalVM is a high-performance JDK built specifically with cloud native applications in mind. </a:t>
            </a:r>
          </a:p>
          <a:p>
            <a:r>
              <a:rPr lang="en-US" dirty="0"/>
              <a:t>It is used for its optimized compiler and generating Java code faster. </a:t>
            </a:r>
          </a:p>
          <a:p>
            <a:r>
              <a:rPr lang="en-US" dirty="0"/>
              <a:t>Developers can choose to incorporate GraalVM in their Java tech stack to enable faster startups, lower resource usage, improved security, and compact packaging. </a:t>
            </a:r>
          </a:p>
          <a:p>
            <a:r>
              <a:rPr lang="en-US" dirty="0"/>
              <a:t>The key to faster startups are the compilers: the ahead-of-time (AOT) compiler and the just-in-time (JIT) compiler. 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CE14D-68AD-E8D4-3002-531FC74E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Graalvm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4674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32981-F271-C825-E9A6-95FDD22DF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9498B-5BD6-FB78-4E5E-64AD21194A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first production-ready version of GraalVM was released in May 2019; the current version, GraalVM 23.0.0, was released in June 2023. </a:t>
            </a:r>
          </a:p>
          <a:p>
            <a:r>
              <a:rPr lang="en-US" dirty="0"/>
              <a:t>The paid version, Oracle GraalVM Enterprise Edition, is based on the Oracle JDK, whereas the free version, GraalVM Community Edition, is based on the Open JDK.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3FAE6-6F08-B058-451B-7A8647265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Graalvm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3097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EB1806-DC7E-12D9-CDC4-996EAEA28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 Thread</a:t>
            </a:r>
          </a:p>
        </p:txBody>
      </p:sp>
      <p:pic>
        <p:nvPicPr>
          <p:cNvPr id="1026" name="Picture 2" descr="An overview of how Java virtual threads work.">
            <a:extLst>
              <a:ext uri="{FF2B5EF4-FFF2-40B4-BE49-F238E27FC236}">
                <a16:creationId xmlns:a16="http://schemas.microsoft.com/office/drawing/2014/main" id="{C59F2831-FA0D-CC27-B1F7-1AF2C5AA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31" y="1324055"/>
            <a:ext cx="5654163" cy="512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16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1"/>
          <p:cNvSpPr>
            <a:spLocks noGrp="1"/>
          </p:cNvSpPr>
          <p:nvPr>
            <p:ph sz="quarter" idx="12"/>
          </p:nvPr>
        </p:nvSpPr>
        <p:spPr>
          <a:xfrm>
            <a:off x="457200" y="1373188"/>
            <a:ext cx="8228013" cy="4273550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2400">
                <a:latin typeface="Arial" charset="0"/>
                <a:cs typeface="Arial" charset="0"/>
              </a:rPr>
              <a:t>Now that you have completed this module, you should be familiar with the following concepts:</a:t>
            </a:r>
          </a:p>
          <a:p>
            <a:pPr eaLnBrk="1" hangingPunct="1">
              <a:buFont typeface="Arial" charset="0"/>
              <a:buNone/>
            </a:pPr>
            <a:endParaRPr lang="en-US" sz="2400">
              <a:latin typeface="Arial" charset="0"/>
              <a:cs typeface="Arial" charset="0"/>
            </a:endParaRPr>
          </a:p>
          <a:p>
            <a:pPr eaLnBrk="1" hangingPunct="1"/>
            <a:r>
              <a:rPr lang="en-US" sz="2200">
                <a:latin typeface="Arial" charset="0"/>
                <a:cs typeface="Arial" charset="0"/>
              </a:rPr>
              <a:t>Spring’s configuration directives can be written in XML or using annotations</a:t>
            </a:r>
          </a:p>
          <a:p>
            <a:pPr eaLnBrk="1" hangingPunct="1"/>
            <a:r>
              <a:rPr lang="en-US" sz="2200">
                <a:latin typeface="Arial" charset="0"/>
                <a:cs typeface="Arial" charset="0"/>
              </a:rPr>
              <a:t>You can mix and match XML and annotations as you please</a:t>
            </a:r>
          </a:p>
          <a:p>
            <a:pPr eaLnBrk="1" hangingPunct="1"/>
            <a:r>
              <a:rPr lang="en-US" sz="2200">
                <a:latin typeface="Arial" charset="0"/>
                <a:cs typeface="Arial" charset="0"/>
              </a:rPr>
              <a:t>@Autowired and @Component allow for almost empty configuration files</a:t>
            </a:r>
          </a:p>
          <a:p>
            <a:pPr eaLnBrk="1" hangingPunct="1"/>
            <a:endParaRPr lang="en-US" sz="2200">
              <a:latin typeface="Arial" charset="0"/>
              <a:cs typeface="Arial" charset="0"/>
            </a:endParaRPr>
          </a:p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789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Course / Module Summary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" y="358775"/>
            <a:ext cx="8228013" cy="60483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Arial" charset="0"/>
                <a:cs typeface="Arial" charset="0"/>
              </a:rPr>
              <a:t>Questions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50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Bean Injection</a:t>
            </a:r>
          </a:p>
        </p:txBody>
      </p:sp>
      <p:grpSp>
        <p:nvGrpSpPr>
          <p:cNvPr id="80910" name="Group 14"/>
          <p:cNvGrpSpPr>
            <a:grpSpLocks/>
          </p:cNvGrpSpPr>
          <p:nvPr/>
        </p:nvGrpSpPr>
        <p:grpSpPr bwMode="auto">
          <a:xfrm>
            <a:off x="457200" y="1260475"/>
            <a:ext cx="8077200" cy="5359400"/>
            <a:chOff x="288" y="920"/>
            <a:chExt cx="5088" cy="3142"/>
          </a:xfrm>
        </p:grpSpPr>
        <p:sp>
          <p:nvSpPr>
            <p:cNvPr id="80911" name="Text Box 17"/>
            <p:cNvSpPr txBox="1">
              <a:spLocks noChangeArrowheads="1"/>
            </p:cNvSpPr>
            <p:nvPr/>
          </p:nvSpPr>
          <p:spPr bwMode="auto">
            <a:xfrm>
              <a:off x="2684" y="2233"/>
              <a:ext cx="2440" cy="369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62676" rIns="90000" bIns="46800">
              <a:spAutoFit/>
            </a:bodyPr>
            <a:lstStyle/>
            <a:p>
              <a:pPr defTabSz="457200" eaLnBrk="0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>
                  <a:solidFill>
                    <a:srgbClr val="000000"/>
                  </a:solidFill>
                </a:rPr>
                <a:t>Injecting AccountRepository Bean to</a:t>
              </a:r>
            </a:p>
            <a:p>
              <a:pPr defTabSz="457200" eaLnBrk="0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>
                  <a:solidFill>
                    <a:srgbClr val="000000"/>
                  </a:solidFill>
                </a:rPr>
                <a:t>TransferServiceImpl</a:t>
              </a:r>
            </a:p>
          </p:txBody>
        </p:sp>
        <p:sp>
          <p:nvSpPr>
            <p:cNvPr id="76814" name="Rectangle 14"/>
            <p:cNvSpPr>
              <a:spLocks noChangeArrowheads="1"/>
            </p:cNvSpPr>
            <p:nvPr/>
          </p:nvSpPr>
          <p:spPr bwMode="auto">
            <a:xfrm>
              <a:off x="288" y="920"/>
              <a:ext cx="5088" cy="3142"/>
            </a:xfrm>
            <a:prstGeom prst="rect">
              <a:avLst/>
            </a:prstGeom>
            <a:noFill/>
            <a:ln w="12573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lIns="90000" tIns="109800" rIns="90000" bIns="46800"/>
            <a:lstStyle/>
            <a:p>
              <a:pPr marL="342900" indent="-342900" defTabSz="457200">
                <a:lnSpc>
                  <a:spcPct val="75000"/>
                </a:lnSpc>
                <a:spcBef>
                  <a:spcPts val="500"/>
                </a:spcBef>
                <a:buClr>
                  <a:schemeClr val="tx1"/>
                </a:buClr>
                <a:buSzPct val="80000"/>
                <a:buFont typeface="Arial" charset="0"/>
                <a:buNone/>
                <a:tabLst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84813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</a:pPr>
              <a:r>
                <a:rPr lang="en-US" dirty="0">
                  <a:solidFill>
                    <a:srgbClr val="7F0055"/>
                  </a:solidFill>
                </a:rPr>
                <a:t>public class</a:t>
              </a:r>
              <a:r>
                <a:rPr lang="en-US" dirty="0"/>
                <a:t> </a:t>
              </a:r>
              <a:r>
                <a:rPr lang="en-US" dirty="0" err="1"/>
                <a:t>TransferServiceImpl</a:t>
              </a:r>
              <a:r>
                <a:rPr lang="en-US" dirty="0"/>
                <a:t> implements </a:t>
              </a:r>
            </a:p>
            <a:p>
              <a:pPr marL="342900" indent="-342900" defTabSz="457200">
                <a:lnSpc>
                  <a:spcPct val="75000"/>
                </a:lnSpc>
                <a:spcBef>
                  <a:spcPts val="500"/>
                </a:spcBef>
                <a:buClr>
                  <a:schemeClr val="tx1"/>
                </a:buClr>
                <a:buSzPct val="80000"/>
                <a:buFont typeface="Arial" charset="0"/>
                <a:buChar char="•"/>
                <a:tabLst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84813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</a:pPr>
              <a:endParaRPr lang="en-US" dirty="0"/>
            </a:p>
            <a:p>
              <a:pPr marL="342900" indent="-342900" defTabSz="457200">
                <a:lnSpc>
                  <a:spcPct val="75000"/>
                </a:lnSpc>
                <a:spcBef>
                  <a:spcPts val="500"/>
                </a:spcBef>
                <a:buClr>
                  <a:schemeClr val="tx1"/>
                </a:buClr>
                <a:buSzPct val="80000"/>
                <a:buFont typeface="Arial" charset="0"/>
                <a:buNone/>
                <a:tabLst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84813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</a:pPr>
              <a:r>
                <a:rPr lang="en-US" dirty="0" err="1"/>
                <a:t>TransferService</a:t>
              </a:r>
              <a:r>
                <a:rPr lang="en-US" dirty="0"/>
                <a:t> {</a:t>
              </a:r>
            </a:p>
            <a:p>
              <a:pPr marL="342900" indent="-342900" defTabSz="457200">
                <a:lnSpc>
                  <a:spcPct val="75000"/>
                </a:lnSpc>
                <a:spcBef>
                  <a:spcPts val="500"/>
                </a:spcBef>
                <a:buClr>
                  <a:schemeClr val="tx1"/>
                </a:buClr>
                <a:buSzPct val="80000"/>
                <a:buFont typeface="Arial" charset="0"/>
                <a:buNone/>
                <a:tabLst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84813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</a:pPr>
              <a:endParaRPr lang="en-US" dirty="0"/>
            </a:p>
            <a:p>
              <a:pPr marL="342900" indent="-342900" defTabSz="457200">
                <a:lnSpc>
                  <a:spcPct val="75000"/>
                </a:lnSpc>
                <a:spcBef>
                  <a:spcPts val="500"/>
                </a:spcBef>
                <a:buClr>
                  <a:schemeClr val="tx1"/>
                </a:buClr>
                <a:buSzPct val="80000"/>
                <a:buFont typeface="Arial" charset="0"/>
                <a:buNone/>
                <a:tabLst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84813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</a:pPr>
              <a:r>
                <a:rPr lang="en-US" dirty="0">
                  <a:solidFill>
                    <a:schemeClr val="bg2"/>
                  </a:solidFill>
                </a:rPr>
                <a:t>    // Constructor Injection</a:t>
              </a:r>
            </a:p>
            <a:p>
              <a:pPr marL="342900" indent="-342900" defTabSz="457200">
                <a:lnSpc>
                  <a:spcPct val="75000"/>
                </a:lnSpc>
                <a:spcBef>
                  <a:spcPts val="500"/>
                </a:spcBef>
                <a:buClr>
                  <a:schemeClr val="tx1"/>
                </a:buClr>
                <a:buSzPct val="80000"/>
                <a:buFont typeface="Arial" charset="0"/>
                <a:buNone/>
                <a:tabLst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84813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</a:pPr>
              <a:r>
                <a:rPr lang="en-US" dirty="0">
                  <a:solidFill>
                    <a:srgbClr val="7F0055"/>
                  </a:solidFill>
                </a:rPr>
                <a:t>	public</a:t>
              </a:r>
              <a:r>
                <a:rPr lang="en-US" dirty="0"/>
                <a:t> </a:t>
              </a:r>
              <a:r>
                <a:rPr lang="en-US" dirty="0" err="1"/>
                <a:t>TransferServiceImpl</a:t>
              </a:r>
              <a:r>
                <a:rPr lang="en-US" dirty="0"/>
                <a:t>(</a:t>
              </a:r>
              <a:r>
                <a:rPr lang="en-US" dirty="0" err="1"/>
                <a:t>AccountRepository</a:t>
              </a:r>
              <a:r>
                <a:rPr lang="en-US" dirty="0"/>
                <a:t> </a:t>
              </a:r>
              <a:r>
                <a:rPr lang="en-US" dirty="0" err="1"/>
                <a:t>ar</a:t>
              </a:r>
              <a:r>
                <a:rPr lang="en-US" dirty="0"/>
                <a:t>) {</a:t>
              </a:r>
            </a:p>
            <a:p>
              <a:pPr marL="342900" indent="-342900" defTabSz="457200">
                <a:lnSpc>
                  <a:spcPct val="75000"/>
                </a:lnSpc>
                <a:spcBef>
                  <a:spcPts val="500"/>
                </a:spcBef>
                <a:buClr>
                  <a:schemeClr val="tx1"/>
                </a:buClr>
                <a:buSzPct val="80000"/>
                <a:buFont typeface="Arial" charset="0"/>
                <a:buNone/>
                <a:tabLst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84813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</a:pPr>
              <a:r>
                <a:rPr lang="en-US" dirty="0"/>
                <a:t>		 </a:t>
              </a:r>
              <a:r>
                <a:rPr lang="en-US" dirty="0" err="1">
                  <a:solidFill>
                    <a:srgbClr val="7F0055"/>
                  </a:solidFill>
                </a:rPr>
                <a:t>this</a:t>
              </a:r>
              <a:r>
                <a:rPr lang="en-US" dirty="0" err="1"/>
                <a:t>.</a:t>
              </a:r>
              <a:r>
                <a:rPr lang="en-US" dirty="0" err="1">
                  <a:solidFill>
                    <a:srgbClr val="0000C0"/>
                  </a:solidFill>
                </a:rPr>
                <a:t>accountRepository</a:t>
              </a:r>
              <a:r>
                <a:rPr lang="en-US" dirty="0"/>
                <a:t> = </a:t>
              </a:r>
              <a:r>
                <a:rPr lang="en-US" dirty="0" err="1"/>
                <a:t>ar</a:t>
              </a:r>
              <a:r>
                <a:rPr lang="en-US" dirty="0"/>
                <a:t>;</a:t>
              </a:r>
            </a:p>
            <a:p>
              <a:pPr marL="342900" indent="-342900" defTabSz="457200">
                <a:lnSpc>
                  <a:spcPct val="75000"/>
                </a:lnSpc>
                <a:spcBef>
                  <a:spcPts val="500"/>
                </a:spcBef>
                <a:buClr>
                  <a:schemeClr val="tx1"/>
                </a:buClr>
                <a:buSzPct val="80000"/>
                <a:buFont typeface="Arial" charset="0"/>
                <a:buNone/>
                <a:tabLst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84813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</a:pPr>
              <a:r>
                <a:rPr lang="en-US" dirty="0"/>
                <a:t>	}</a:t>
              </a:r>
            </a:p>
            <a:p>
              <a:pPr marL="342900" indent="-342900" defTabSz="457200">
                <a:lnSpc>
                  <a:spcPct val="75000"/>
                </a:lnSpc>
                <a:spcBef>
                  <a:spcPts val="500"/>
                </a:spcBef>
                <a:buClr>
                  <a:schemeClr val="tx1"/>
                </a:buClr>
                <a:buSzPct val="80000"/>
                <a:buFont typeface="Arial" charset="0"/>
                <a:buNone/>
                <a:tabLst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84813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</a:pPr>
              <a:r>
                <a:rPr lang="en-US" dirty="0"/>
                <a:t>    …</a:t>
              </a:r>
            </a:p>
            <a:p>
              <a:pPr marL="342900" indent="-342900" defTabSz="457200">
                <a:lnSpc>
                  <a:spcPct val="75000"/>
                </a:lnSpc>
                <a:spcBef>
                  <a:spcPts val="500"/>
                </a:spcBef>
                <a:buClr>
                  <a:schemeClr val="tx1"/>
                </a:buClr>
                <a:buSzPct val="80000"/>
                <a:buFont typeface="Arial" charset="0"/>
                <a:buNone/>
                <a:tabLst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84813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</a:pPr>
              <a:endParaRPr lang="en-US" dirty="0"/>
            </a:p>
            <a:p>
              <a:pPr marL="342900" indent="-342900" defTabSz="457200">
                <a:lnSpc>
                  <a:spcPct val="75000"/>
                </a:lnSpc>
                <a:spcBef>
                  <a:spcPts val="500"/>
                </a:spcBef>
                <a:buClr>
                  <a:schemeClr val="tx1"/>
                </a:buClr>
                <a:buSzPct val="80000"/>
                <a:buFont typeface="Arial" charset="0"/>
                <a:buNone/>
                <a:tabLst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84813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</a:pPr>
              <a:r>
                <a:rPr lang="en-US" dirty="0"/>
                <a:t>// </a:t>
              </a:r>
              <a:r>
                <a:rPr lang="en-US" dirty="0">
                  <a:solidFill>
                    <a:schemeClr val="bg2"/>
                  </a:solidFill>
                </a:rPr>
                <a:t>OR – Setter Injection</a:t>
              </a:r>
            </a:p>
            <a:p>
              <a:pPr marL="342900" indent="-342900" defTabSz="457200">
                <a:lnSpc>
                  <a:spcPct val="75000"/>
                </a:lnSpc>
                <a:spcBef>
                  <a:spcPts val="500"/>
                </a:spcBef>
                <a:buClr>
                  <a:schemeClr val="tx1"/>
                </a:buClr>
                <a:buSzPct val="80000"/>
                <a:buFont typeface="Arial" charset="0"/>
                <a:buNone/>
                <a:tabLst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84813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</a:pPr>
              <a:endParaRPr lang="en-US" dirty="0">
                <a:solidFill>
                  <a:schemeClr val="bg2"/>
                </a:solidFill>
              </a:endParaRPr>
            </a:p>
            <a:p>
              <a:pPr marL="342900" indent="-342900" defTabSz="457200">
                <a:lnSpc>
                  <a:spcPct val="75000"/>
                </a:lnSpc>
                <a:spcBef>
                  <a:spcPts val="500"/>
                </a:spcBef>
                <a:buClr>
                  <a:schemeClr val="tx1"/>
                </a:buClr>
                <a:buSzPct val="80000"/>
                <a:buFont typeface="Arial" charset="0"/>
                <a:buNone/>
                <a:tabLst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84813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</a:pPr>
              <a:r>
                <a:rPr lang="en-US" dirty="0" err="1">
                  <a:solidFill>
                    <a:srgbClr val="0000C0"/>
                  </a:solidFill>
                </a:rPr>
                <a:t>AccountRepository</a:t>
              </a:r>
              <a:r>
                <a:rPr lang="en-US" dirty="0">
                  <a:solidFill>
                    <a:srgbClr val="0000C0"/>
                  </a:solidFill>
                </a:rPr>
                <a:t> </a:t>
              </a:r>
              <a:r>
                <a:rPr lang="en-US" dirty="0" err="1">
                  <a:solidFill>
                    <a:srgbClr val="0000C0"/>
                  </a:solidFill>
                </a:rPr>
                <a:t>accountRepository</a:t>
              </a:r>
              <a:r>
                <a:rPr lang="en-US" dirty="0">
                  <a:solidFill>
                    <a:srgbClr val="0000C0"/>
                  </a:solidFill>
                </a:rPr>
                <a:t>;</a:t>
              </a:r>
            </a:p>
            <a:p>
              <a:pPr marL="342900" indent="-342900" defTabSz="457200">
                <a:lnSpc>
                  <a:spcPct val="75000"/>
                </a:lnSpc>
                <a:spcBef>
                  <a:spcPts val="500"/>
                </a:spcBef>
                <a:buClr>
                  <a:schemeClr val="tx1"/>
                </a:buClr>
                <a:buSzPct val="80000"/>
                <a:buFont typeface="Arial" charset="0"/>
                <a:buChar char="•"/>
                <a:tabLst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84813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</a:pPr>
              <a:endParaRPr lang="en-US" dirty="0">
                <a:solidFill>
                  <a:srgbClr val="7F0055"/>
                </a:solidFill>
              </a:endParaRPr>
            </a:p>
            <a:p>
              <a:pPr marL="742950" lvl="1" indent="-285750" defTabSz="457200">
                <a:lnSpc>
                  <a:spcPct val="75000"/>
                </a:lnSpc>
                <a:spcBef>
                  <a:spcPts val="500"/>
                </a:spcBef>
                <a:buClr>
                  <a:schemeClr val="tx1"/>
                </a:buClr>
                <a:buSzPct val="80000"/>
                <a:buFont typeface="Arial" charset="0"/>
                <a:buNone/>
                <a:tabLst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84813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</a:pPr>
              <a:r>
                <a:rPr lang="en-US" dirty="0">
                  <a:solidFill>
                    <a:srgbClr val="7F0055"/>
                  </a:solidFill>
                </a:rPr>
                <a:t>public</a:t>
              </a:r>
              <a:r>
                <a:rPr lang="en-US" dirty="0">
                  <a:solidFill>
                    <a:srgbClr val="000000"/>
                  </a:solidFill>
                </a:rPr>
                <a:t> </a:t>
              </a:r>
              <a:r>
                <a:rPr lang="en-US" dirty="0" err="1">
                  <a:solidFill>
                    <a:srgbClr val="000000"/>
                  </a:solidFill>
                </a:rPr>
                <a:t>set</a:t>
              </a:r>
              <a:r>
                <a:rPr lang="en-US" dirty="0" err="1">
                  <a:solidFill>
                    <a:srgbClr val="0000C0"/>
                  </a:solidFill>
                </a:rPr>
                <a:t>AccountRepository</a:t>
              </a:r>
              <a:r>
                <a:rPr lang="en-US" dirty="0">
                  <a:solidFill>
                    <a:srgbClr val="000000"/>
                  </a:solidFill>
                </a:rPr>
                <a:t> (</a:t>
              </a:r>
              <a:r>
                <a:rPr lang="en-US" dirty="0" err="1">
                  <a:solidFill>
                    <a:srgbClr val="000000"/>
                  </a:solidFill>
                </a:rPr>
                <a:t>AccountRepository</a:t>
              </a:r>
              <a:r>
                <a:rPr lang="en-US" dirty="0">
                  <a:solidFill>
                    <a:srgbClr val="000000"/>
                  </a:solidFill>
                </a:rPr>
                <a:t> </a:t>
              </a:r>
              <a:r>
                <a:rPr lang="en-US" dirty="0" err="1">
                  <a:solidFill>
                    <a:srgbClr val="000000"/>
                  </a:solidFill>
                </a:rPr>
                <a:t>ar</a:t>
              </a:r>
              <a:r>
                <a:rPr lang="en-US" dirty="0">
                  <a:solidFill>
                    <a:srgbClr val="000000"/>
                  </a:solidFill>
                </a:rPr>
                <a:t>) {</a:t>
              </a:r>
            </a:p>
            <a:p>
              <a:pPr marL="742950" lvl="1" indent="-285750" defTabSz="457200">
                <a:lnSpc>
                  <a:spcPct val="75000"/>
                </a:lnSpc>
                <a:spcBef>
                  <a:spcPts val="500"/>
                </a:spcBef>
                <a:buClr>
                  <a:schemeClr val="tx1"/>
                </a:buClr>
                <a:buSzPct val="80000"/>
                <a:buFont typeface="Arial" charset="0"/>
                <a:buNone/>
                <a:tabLst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84813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</a:pPr>
              <a:r>
                <a:rPr lang="en-US" dirty="0">
                  <a:solidFill>
                    <a:srgbClr val="7F0055"/>
                  </a:solidFill>
                </a:rPr>
                <a:t>		</a:t>
              </a:r>
              <a:r>
                <a:rPr lang="en-US" dirty="0" err="1">
                  <a:solidFill>
                    <a:srgbClr val="7F0055"/>
                  </a:solidFill>
                </a:rPr>
                <a:t>this</a:t>
              </a:r>
              <a:r>
                <a:rPr lang="en-US" dirty="0" err="1">
                  <a:solidFill>
                    <a:srgbClr val="000000"/>
                  </a:solidFill>
                </a:rPr>
                <a:t>.</a:t>
              </a:r>
              <a:r>
                <a:rPr lang="en-US" dirty="0" err="1">
                  <a:solidFill>
                    <a:srgbClr val="0000C0"/>
                  </a:solidFill>
                </a:rPr>
                <a:t>accountRepository</a:t>
              </a:r>
              <a:r>
                <a:rPr lang="en-US" dirty="0">
                  <a:solidFill>
                    <a:srgbClr val="000000"/>
                  </a:solidFill>
                </a:rPr>
                <a:t> = </a:t>
              </a:r>
              <a:r>
                <a:rPr lang="en-US" dirty="0" err="1">
                  <a:solidFill>
                    <a:srgbClr val="000000"/>
                  </a:solidFill>
                </a:rPr>
                <a:t>ar</a:t>
              </a:r>
              <a:r>
                <a:rPr lang="en-US" dirty="0">
                  <a:solidFill>
                    <a:srgbClr val="000000"/>
                  </a:solidFill>
                </a:rPr>
                <a:t>;</a:t>
              </a:r>
            </a:p>
            <a:p>
              <a:pPr marL="742950" lvl="1" indent="-285750" defTabSz="457200">
                <a:lnSpc>
                  <a:spcPct val="75000"/>
                </a:lnSpc>
                <a:spcBef>
                  <a:spcPts val="500"/>
                </a:spcBef>
                <a:buClr>
                  <a:schemeClr val="tx1"/>
                </a:buClr>
                <a:buSzPct val="80000"/>
                <a:buFont typeface="Arial" charset="0"/>
                <a:buNone/>
                <a:tabLst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84813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}</a:t>
              </a:r>
            </a:p>
            <a:p>
              <a:pPr marL="342900" indent="-342900" defTabSz="457200">
                <a:lnSpc>
                  <a:spcPct val="75000"/>
                </a:lnSpc>
                <a:spcBef>
                  <a:spcPts val="500"/>
                </a:spcBef>
                <a:buClr>
                  <a:schemeClr val="tx1"/>
                </a:buClr>
                <a:buSzPct val="80000"/>
                <a:buFont typeface="Arial" charset="0"/>
                <a:buChar char="•"/>
                <a:tabLst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84813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</a:pPr>
              <a:endParaRPr lang="en-US" dirty="0"/>
            </a:p>
            <a:p>
              <a:pPr marL="342900" indent="-342900" defTabSz="457200">
                <a:lnSpc>
                  <a:spcPct val="75000"/>
                </a:lnSpc>
                <a:spcBef>
                  <a:spcPts val="500"/>
                </a:spcBef>
                <a:buClr>
                  <a:schemeClr val="tx1"/>
                </a:buClr>
                <a:buSzPct val="80000"/>
                <a:buFont typeface="Arial" charset="0"/>
                <a:buNone/>
                <a:tabLst>
                  <a:tab pos="912813" algn="l"/>
                  <a:tab pos="1827213" algn="l"/>
                  <a:tab pos="2741613" algn="l"/>
                  <a:tab pos="3656013" algn="l"/>
                  <a:tab pos="4570413" algn="l"/>
                  <a:tab pos="5484813" algn="l"/>
                  <a:tab pos="6399213" algn="l"/>
                  <a:tab pos="7313613" algn="l"/>
                  <a:tab pos="8228013" algn="l"/>
                  <a:tab pos="9142413" algn="l"/>
                  <a:tab pos="10056813" algn="l"/>
                </a:tabLst>
              </a:pPr>
              <a:r>
                <a:rPr lang="en-US" dirty="0"/>
                <a:t>}</a:t>
              </a:r>
            </a:p>
          </p:txBody>
        </p:sp>
      </p:grpSp>
      <p:sp>
        <p:nvSpPr>
          <p:cNvPr id="80913" name="Line 17"/>
          <p:cNvSpPr>
            <a:spLocks noChangeShapeType="1"/>
          </p:cNvSpPr>
          <p:nvPr/>
        </p:nvSpPr>
        <p:spPr bwMode="auto">
          <a:xfrm flipH="1" flipV="1">
            <a:off x="4895850" y="2895600"/>
            <a:ext cx="571500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0914" name="Line 18"/>
          <p:cNvSpPr>
            <a:spLocks noChangeShapeType="1"/>
          </p:cNvSpPr>
          <p:nvPr/>
        </p:nvSpPr>
        <p:spPr bwMode="auto">
          <a:xfrm flipH="1">
            <a:off x="4895850" y="4173538"/>
            <a:ext cx="876300" cy="874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Constructor Injection – XML Configuration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263525" y="1273175"/>
            <a:ext cx="8402638" cy="476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>
                <a:solidFill>
                  <a:srgbClr val="3F7F7F"/>
                </a:solidFill>
              </a:rPr>
              <a:t>&lt;beans&gt;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3F7F7F"/>
                </a:solidFill>
              </a:rPr>
              <a:t>    &lt;bean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id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“transferService”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class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“app.impl.TransferServiceImpl”</a:t>
            </a:r>
            <a:r>
              <a:rPr lang="en-US">
                <a:solidFill>
                  <a:srgbClr val="3F7F7F"/>
                </a:solidFill>
              </a:rPr>
              <a:t>&gt;</a:t>
            </a:r>
          </a:p>
          <a:p>
            <a:r>
              <a:rPr lang="en-US">
                <a:solidFill>
                  <a:srgbClr val="3F7F7F"/>
                </a:solidFill>
              </a:rPr>
              <a:t>        &lt;constructor-arg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ref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“accountRepository” </a:t>
            </a:r>
            <a:r>
              <a:rPr lang="en-US">
                <a:solidFill>
                  <a:srgbClr val="3F7F7F"/>
                </a:solidFill>
              </a:rPr>
              <a:t>/&gt; </a:t>
            </a:r>
          </a:p>
          <a:p>
            <a:r>
              <a:rPr lang="en-US">
                <a:solidFill>
                  <a:srgbClr val="3F7F7F"/>
                </a:solidFill>
              </a:rPr>
              <a:t>    &lt;/bean&gt;</a:t>
            </a:r>
          </a:p>
          <a:p>
            <a:endParaRPr lang="en-US">
              <a:solidFill>
                <a:srgbClr val="3F7F7F"/>
              </a:solidFill>
            </a:endParaRPr>
          </a:p>
          <a:p>
            <a:r>
              <a:rPr lang="en-US">
                <a:solidFill>
                  <a:srgbClr val="3F7F7F"/>
                </a:solidFill>
              </a:rPr>
              <a:t>    &lt;bean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id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“accountRepository”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class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“app.impl.JdbcAccountRepository”</a:t>
            </a:r>
            <a:r>
              <a:rPr lang="en-US">
                <a:solidFill>
                  <a:srgbClr val="3F7F7F"/>
                </a:solidFill>
              </a:rPr>
              <a:t>&gt;</a:t>
            </a:r>
          </a:p>
          <a:p>
            <a:r>
              <a:rPr lang="en-US">
                <a:solidFill>
                  <a:srgbClr val="3F7F7F"/>
                </a:solidFill>
              </a:rPr>
              <a:t>        &lt;constructor-arg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ref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“dataSource” </a:t>
            </a:r>
            <a:r>
              <a:rPr lang="en-US">
                <a:solidFill>
                  <a:srgbClr val="3F7F7F"/>
                </a:solidFill>
              </a:rPr>
              <a:t>/&gt;</a:t>
            </a:r>
          </a:p>
          <a:p>
            <a:r>
              <a:rPr lang="en-US">
                <a:solidFill>
                  <a:srgbClr val="3F7F7F"/>
                </a:solidFill>
              </a:rPr>
              <a:t>    &lt;/bean&gt;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3F7F7F"/>
                </a:solidFill>
              </a:rPr>
              <a:t>    &lt;bean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id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“dataSource”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class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“com.mysql.jdbc.Driver”</a:t>
            </a:r>
            <a:r>
              <a:rPr lang="en-US">
                <a:solidFill>
                  <a:srgbClr val="3F7F7F"/>
                </a:solidFill>
              </a:rPr>
              <a:t>&gt;</a:t>
            </a:r>
          </a:p>
          <a:p>
            <a:r>
              <a:rPr lang="en-US">
                <a:solidFill>
                  <a:srgbClr val="3F7F7F"/>
                </a:solidFill>
              </a:rPr>
              <a:t>        &lt;property</a:t>
            </a:r>
            <a:r>
              <a:rPr lang="en-US">
                <a:solidFill>
                  <a:srgbClr val="7F0055"/>
                </a:solidFill>
              </a:rPr>
              <a:t> name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“URL”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value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</a:t>
            </a:r>
            <a:r>
              <a:rPr lang="en-IN">
                <a:solidFill>
                  <a:srgbClr val="0000C0"/>
                </a:solidFill>
              </a:rPr>
              <a:t>jdbc:mysql://localhost:3306/codingtondb</a:t>
            </a:r>
            <a:r>
              <a:rPr lang="en-US">
                <a:solidFill>
                  <a:srgbClr val="0000C0"/>
                </a:solidFill>
              </a:rPr>
              <a:t>” </a:t>
            </a:r>
            <a:r>
              <a:rPr lang="en-US">
                <a:solidFill>
                  <a:srgbClr val="3F7F7F"/>
                </a:solidFill>
              </a:rPr>
              <a:t>/&gt;</a:t>
            </a:r>
          </a:p>
          <a:p>
            <a:r>
              <a:rPr lang="en-US">
                <a:solidFill>
                  <a:srgbClr val="3F7F7F"/>
                </a:solidFill>
              </a:rPr>
              <a:t>        &lt;property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name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“user”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value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“root” </a:t>
            </a:r>
            <a:r>
              <a:rPr lang="en-US">
                <a:solidFill>
                  <a:srgbClr val="3F7F7F"/>
                </a:solidFill>
              </a:rPr>
              <a:t>/&gt;</a:t>
            </a:r>
          </a:p>
          <a:p>
            <a:r>
              <a:rPr lang="en-US">
                <a:solidFill>
                  <a:srgbClr val="3F7F7F"/>
                </a:solidFill>
              </a:rPr>
              <a:t>        &lt;property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name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“password”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value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“abcd1234” </a:t>
            </a:r>
            <a:r>
              <a:rPr lang="en-US">
                <a:solidFill>
                  <a:srgbClr val="3F7F7F"/>
                </a:solidFill>
              </a:rPr>
              <a:t>/&gt;</a:t>
            </a:r>
          </a:p>
          <a:p>
            <a:r>
              <a:rPr lang="en-US">
                <a:solidFill>
                  <a:srgbClr val="3F7F7F"/>
                </a:solidFill>
              </a:rPr>
              <a:t>    &lt;/bean&gt;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3F7F7F"/>
                </a:solidFill>
              </a:rPr>
              <a:t>&lt;/beans&gt;</a:t>
            </a: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6100763" y="2371725"/>
            <a:ext cx="2371725" cy="403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Constructor Injection</a:t>
            </a:r>
            <a:endParaRPr lang="en-IN"/>
          </a:p>
        </p:txBody>
      </p:sp>
      <p:sp>
        <p:nvSpPr>
          <p:cNvPr id="33804" name="Line 12"/>
          <p:cNvSpPr>
            <a:spLocks noChangeShapeType="1"/>
          </p:cNvSpPr>
          <p:nvPr/>
        </p:nvSpPr>
        <p:spPr bwMode="auto">
          <a:xfrm flipH="1" flipV="1">
            <a:off x="3889375" y="2371725"/>
            <a:ext cx="2211388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806" name="Line 14"/>
          <p:cNvSpPr>
            <a:spLocks noChangeShapeType="1"/>
          </p:cNvSpPr>
          <p:nvPr/>
        </p:nvSpPr>
        <p:spPr bwMode="auto">
          <a:xfrm flipH="1">
            <a:off x="4618038" y="2774950"/>
            <a:ext cx="1482725" cy="650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6100763" y="2371725"/>
            <a:ext cx="2371725" cy="403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Constructor Injection</a:t>
            </a:r>
            <a:endParaRPr lang="en-IN"/>
          </a:p>
        </p:txBody>
      </p:sp>
      <p:sp>
        <p:nvSpPr>
          <p:cNvPr id="33808" name="Line 16"/>
          <p:cNvSpPr>
            <a:spLocks noChangeShapeType="1"/>
          </p:cNvSpPr>
          <p:nvPr/>
        </p:nvSpPr>
        <p:spPr bwMode="auto">
          <a:xfrm flipH="1" flipV="1">
            <a:off x="3889375" y="2371725"/>
            <a:ext cx="2211388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809" name="Line 17"/>
          <p:cNvSpPr>
            <a:spLocks noChangeShapeType="1"/>
          </p:cNvSpPr>
          <p:nvPr/>
        </p:nvSpPr>
        <p:spPr bwMode="auto">
          <a:xfrm flipH="1">
            <a:off x="4618038" y="2774950"/>
            <a:ext cx="1482725" cy="650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810" name="Rectangle 18"/>
          <p:cNvSpPr>
            <a:spLocks noChangeArrowheads="1"/>
          </p:cNvSpPr>
          <p:nvPr/>
        </p:nvSpPr>
        <p:spPr bwMode="auto">
          <a:xfrm>
            <a:off x="6100763" y="2371725"/>
            <a:ext cx="2371725" cy="403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Constructor Injection</a:t>
            </a:r>
            <a:endParaRPr lang="en-IN"/>
          </a:p>
        </p:txBody>
      </p:sp>
      <p:sp>
        <p:nvSpPr>
          <p:cNvPr id="33811" name="Line 19"/>
          <p:cNvSpPr>
            <a:spLocks noChangeShapeType="1"/>
          </p:cNvSpPr>
          <p:nvPr/>
        </p:nvSpPr>
        <p:spPr bwMode="auto">
          <a:xfrm flipH="1" flipV="1">
            <a:off x="3889375" y="2371725"/>
            <a:ext cx="2211388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Setter Injection – XML Configuration</a:t>
            </a:r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263525" y="1273175"/>
            <a:ext cx="8402638" cy="476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>
                <a:solidFill>
                  <a:srgbClr val="3F7F7F"/>
                </a:solidFill>
              </a:rPr>
              <a:t>&lt;beans&gt;</a:t>
            </a:r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3F7F7F"/>
                </a:solidFill>
              </a:rPr>
              <a:t>    &lt;bean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id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“transferService”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class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“app.impl.TransferServiceImpl”</a:t>
            </a:r>
            <a:r>
              <a:rPr lang="en-US">
                <a:solidFill>
                  <a:srgbClr val="3F7F7F"/>
                </a:solidFill>
              </a:rPr>
              <a:t>&gt;</a:t>
            </a:r>
          </a:p>
          <a:p>
            <a:r>
              <a:rPr lang="en-US">
                <a:solidFill>
                  <a:srgbClr val="3F7F7F"/>
                </a:solidFill>
              </a:rPr>
              <a:t>        &lt;property name=“</a:t>
            </a:r>
            <a:r>
              <a:rPr lang="en-US">
                <a:solidFill>
                  <a:srgbClr val="0000C0"/>
                </a:solidFill>
              </a:rPr>
              <a:t>accountRepository</a:t>
            </a:r>
            <a:r>
              <a:rPr lang="en-US">
                <a:solidFill>
                  <a:srgbClr val="3F7F7F"/>
                </a:solidFill>
              </a:rPr>
              <a:t>”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ref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“accountRepository” </a:t>
            </a:r>
            <a:r>
              <a:rPr lang="en-US">
                <a:solidFill>
                  <a:srgbClr val="3F7F7F"/>
                </a:solidFill>
              </a:rPr>
              <a:t>/&gt; </a:t>
            </a:r>
          </a:p>
          <a:p>
            <a:r>
              <a:rPr lang="en-US">
                <a:solidFill>
                  <a:srgbClr val="3F7F7F"/>
                </a:solidFill>
              </a:rPr>
              <a:t>    &lt;/bean&gt;</a:t>
            </a:r>
          </a:p>
          <a:p>
            <a:endParaRPr lang="en-US">
              <a:solidFill>
                <a:srgbClr val="3F7F7F"/>
              </a:solidFill>
            </a:endParaRPr>
          </a:p>
          <a:p>
            <a:r>
              <a:rPr lang="en-US">
                <a:solidFill>
                  <a:srgbClr val="3F7F7F"/>
                </a:solidFill>
              </a:rPr>
              <a:t>    &lt;bean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id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“accountRepository”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class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“app.impl.JdbcAccountRepository”</a:t>
            </a:r>
            <a:r>
              <a:rPr lang="en-US">
                <a:solidFill>
                  <a:srgbClr val="3F7F7F"/>
                </a:solidFill>
              </a:rPr>
              <a:t>&gt;</a:t>
            </a:r>
          </a:p>
          <a:p>
            <a:r>
              <a:rPr lang="en-US">
                <a:solidFill>
                  <a:srgbClr val="3F7F7F"/>
                </a:solidFill>
              </a:rPr>
              <a:t>        &lt;property name=“dataSource”</a:t>
            </a:r>
            <a:r>
              <a:rPr lang="en-US"/>
              <a:t> </a:t>
            </a:r>
            <a:r>
              <a:rPr lang="en-US">
                <a:solidFill>
                  <a:srgbClr val="7F0055"/>
                </a:solidFill>
              </a:rPr>
              <a:t>ref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“dataSource” </a:t>
            </a:r>
            <a:r>
              <a:rPr lang="en-US">
                <a:solidFill>
                  <a:srgbClr val="3F7F7F"/>
                </a:solidFill>
              </a:rPr>
              <a:t>/&gt;</a:t>
            </a:r>
          </a:p>
          <a:p>
            <a:r>
              <a:rPr lang="en-US">
                <a:solidFill>
                  <a:srgbClr val="3F7F7F"/>
                </a:solidFill>
              </a:rPr>
              <a:t>    &lt;/bean&gt;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3F7F7F"/>
                </a:solidFill>
              </a:rPr>
              <a:t>    &lt;bean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id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“dataSource”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class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“com.mysql.jdbc.Driver”</a:t>
            </a:r>
            <a:r>
              <a:rPr lang="en-US">
                <a:solidFill>
                  <a:srgbClr val="3F7F7F"/>
                </a:solidFill>
              </a:rPr>
              <a:t>&gt;</a:t>
            </a:r>
          </a:p>
          <a:p>
            <a:r>
              <a:rPr lang="en-US">
                <a:solidFill>
                  <a:srgbClr val="3F7F7F"/>
                </a:solidFill>
              </a:rPr>
              <a:t>        &lt;property</a:t>
            </a:r>
            <a:r>
              <a:rPr lang="en-US">
                <a:solidFill>
                  <a:srgbClr val="7F0055"/>
                </a:solidFill>
              </a:rPr>
              <a:t> name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“URL”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value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</a:t>
            </a:r>
            <a:r>
              <a:rPr lang="en-IN">
                <a:solidFill>
                  <a:srgbClr val="0000C0"/>
                </a:solidFill>
              </a:rPr>
              <a:t>jdbc:mysql://localhost:3306/codingtondb</a:t>
            </a:r>
            <a:r>
              <a:rPr lang="en-US">
                <a:solidFill>
                  <a:srgbClr val="0000C0"/>
                </a:solidFill>
              </a:rPr>
              <a:t>” </a:t>
            </a:r>
            <a:r>
              <a:rPr lang="en-US">
                <a:solidFill>
                  <a:srgbClr val="3F7F7F"/>
                </a:solidFill>
              </a:rPr>
              <a:t>/&gt;</a:t>
            </a:r>
          </a:p>
          <a:p>
            <a:r>
              <a:rPr lang="en-US">
                <a:solidFill>
                  <a:srgbClr val="3F7F7F"/>
                </a:solidFill>
              </a:rPr>
              <a:t>        &lt;property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name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“user”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value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“root” </a:t>
            </a:r>
            <a:r>
              <a:rPr lang="en-US">
                <a:solidFill>
                  <a:srgbClr val="3F7F7F"/>
                </a:solidFill>
              </a:rPr>
              <a:t>/&gt;</a:t>
            </a:r>
          </a:p>
          <a:p>
            <a:r>
              <a:rPr lang="en-US">
                <a:solidFill>
                  <a:srgbClr val="3F7F7F"/>
                </a:solidFill>
              </a:rPr>
              <a:t>        &lt;property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name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“password”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value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“abcd1234” </a:t>
            </a:r>
            <a:r>
              <a:rPr lang="en-US">
                <a:solidFill>
                  <a:srgbClr val="3F7F7F"/>
                </a:solidFill>
              </a:rPr>
              <a:t>/&gt;</a:t>
            </a:r>
          </a:p>
          <a:p>
            <a:r>
              <a:rPr lang="en-US">
                <a:solidFill>
                  <a:srgbClr val="3F7F7F"/>
                </a:solidFill>
              </a:rPr>
              <a:t>    &lt;/bean&gt;</a:t>
            </a:r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3F7F7F"/>
                </a:solidFill>
              </a:rPr>
              <a:t>&lt;/beans&gt;</a:t>
            </a:r>
          </a:p>
          <a:p>
            <a:endParaRPr lang="en-US">
              <a:solidFill>
                <a:srgbClr val="3F7F7F"/>
              </a:solidFill>
            </a:endParaRPr>
          </a:p>
          <a:p>
            <a:pPr>
              <a:buFontTx/>
              <a:buChar char="•"/>
            </a:pPr>
            <a:r>
              <a:rPr lang="en-US"/>
              <a:t> Place holder (Setter – Getter methods) for injecting bean in parent class.</a:t>
            </a:r>
          </a:p>
        </p:txBody>
      </p:sp>
      <p:sp>
        <p:nvSpPr>
          <p:cNvPr id="59407" name="Line 15"/>
          <p:cNvSpPr>
            <a:spLocks noChangeShapeType="1"/>
          </p:cNvSpPr>
          <p:nvPr/>
        </p:nvSpPr>
        <p:spPr bwMode="auto">
          <a:xfrm flipH="1" flipV="1">
            <a:off x="6172200" y="2152650"/>
            <a:ext cx="2209800" cy="438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408" name="Line 16"/>
          <p:cNvSpPr>
            <a:spLocks noChangeShapeType="1"/>
          </p:cNvSpPr>
          <p:nvPr/>
        </p:nvSpPr>
        <p:spPr bwMode="auto">
          <a:xfrm flipH="1" flipV="1">
            <a:off x="5124450" y="3238500"/>
            <a:ext cx="325755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8382000" y="1482725"/>
            <a:ext cx="585788" cy="4865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S</a:t>
            </a:r>
          </a:p>
          <a:p>
            <a:pPr algn="ctr"/>
            <a:r>
              <a:rPr lang="en-US"/>
              <a:t>e</a:t>
            </a:r>
          </a:p>
          <a:p>
            <a:pPr algn="ctr"/>
            <a:r>
              <a:rPr lang="en-US"/>
              <a:t>t</a:t>
            </a:r>
          </a:p>
          <a:p>
            <a:pPr algn="ctr"/>
            <a:r>
              <a:rPr lang="en-US"/>
              <a:t>t</a:t>
            </a:r>
          </a:p>
          <a:p>
            <a:pPr algn="ctr"/>
            <a:r>
              <a:rPr lang="en-US"/>
              <a:t>e</a:t>
            </a:r>
          </a:p>
          <a:p>
            <a:pPr algn="ctr"/>
            <a:r>
              <a:rPr lang="en-US"/>
              <a:t>r</a:t>
            </a:r>
          </a:p>
          <a:p>
            <a:pPr algn="ctr"/>
            <a:endParaRPr lang="en-US"/>
          </a:p>
          <a:p>
            <a:pPr algn="ctr"/>
            <a:r>
              <a:rPr lang="en-US"/>
              <a:t>I</a:t>
            </a:r>
          </a:p>
          <a:p>
            <a:pPr algn="ctr"/>
            <a:r>
              <a:rPr lang="en-US"/>
              <a:t>n</a:t>
            </a:r>
          </a:p>
          <a:p>
            <a:pPr algn="ctr"/>
            <a:r>
              <a:rPr lang="en-US"/>
              <a:t>j</a:t>
            </a:r>
          </a:p>
          <a:p>
            <a:pPr algn="ctr"/>
            <a:r>
              <a:rPr lang="en-US"/>
              <a:t>e</a:t>
            </a:r>
          </a:p>
          <a:p>
            <a:pPr algn="ctr"/>
            <a:r>
              <a:rPr lang="en-US"/>
              <a:t>c</a:t>
            </a:r>
          </a:p>
          <a:p>
            <a:pPr algn="ctr"/>
            <a:r>
              <a:rPr lang="en-US"/>
              <a:t>t</a:t>
            </a:r>
          </a:p>
          <a:p>
            <a:pPr algn="ctr"/>
            <a:r>
              <a:rPr lang="en-US"/>
              <a:t>i</a:t>
            </a:r>
          </a:p>
          <a:p>
            <a:pPr algn="ctr"/>
            <a:r>
              <a:rPr lang="en-US"/>
              <a:t>o</a:t>
            </a:r>
          </a:p>
          <a:p>
            <a:pPr algn="ctr"/>
            <a:r>
              <a:rPr lang="en-US"/>
              <a:t>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@Autowired</a:t>
            </a:r>
          </a:p>
        </p:txBody>
      </p:sp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457200" y="1676400"/>
            <a:ext cx="8077200" cy="2057400"/>
          </a:xfrm>
          <a:prstGeom prst="rect">
            <a:avLst/>
          </a:prstGeom>
          <a:solidFill>
            <a:srgbClr val="FEFFDA"/>
          </a:solidFill>
          <a:ln w="12600">
            <a:solidFill>
              <a:srgbClr val="000000"/>
            </a:solidFill>
            <a:miter lim="800000"/>
            <a:headEnd/>
            <a:tailEnd/>
          </a:ln>
          <a:effectLst>
            <a:outerShdw dist="17819" dir="2700000" algn="ctr" rotWithShape="0">
              <a:srgbClr val="808080"/>
            </a:outerShdw>
          </a:effectLst>
        </p:spPr>
        <p:txBody>
          <a:bodyPr lIns="90000" tIns="103500" rIns="90000" bIns="46800"/>
          <a:lstStyle/>
          <a:p>
            <a:pPr marL="342900" indent="-342900" defTabSz="457200" eaLnBrk="0" hangingPunct="0">
              <a:lnSpc>
                <a:spcPct val="7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sz="2000">
                <a:solidFill>
                  <a:srgbClr val="7F0055"/>
                </a:solidFill>
              </a:rPr>
              <a:t>public class</a:t>
            </a:r>
            <a:r>
              <a:rPr lang="en-US" sz="2000"/>
              <a:t> TransferServiceImpl implements TransferService {</a:t>
            </a:r>
          </a:p>
          <a:p>
            <a:pPr marL="342900" indent="-342900" defTabSz="457200" eaLnBrk="0" hangingPunct="0">
              <a:lnSpc>
                <a:spcPct val="7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sz="2000"/>
              <a:t>    </a:t>
            </a:r>
            <a:r>
              <a:rPr lang="en-US" sz="2000" b="1"/>
              <a:t>@Autowired</a:t>
            </a:r>
          </a:p>
          <a:p>
            <a:pPr marL="342900" indent="-342900" defTabSz="457200" eaLnBrk="0" hangingPunct="0">
              <a:lnSpc>
                <a:spcPct val="7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sz="2000">
                <a:solidFill>
                  <a:srgbClr val="7F0055"/>
                </a:solidFill>
              </a:rPr>
              <a:t>    public</a:t>
            </a:r>
            <a:r>
              <a:rPr lang="en-US" sz="2000"/>
              <a:t> TransferServiceImpl(AccountRepository ar) {</a:t>
            </a:r>
          </a:p>
          <a:p>
            <a:pPr marL="342900" indent="-342900" defTabSz="457200" eaLnBrk="0" hangingPunct="0">
              <a:lnSpc>
                <a:spcPct val="7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sz="2000"/>
              <a:t>        </a:t>
            </a:r>
            <a:r>
              <a:rPr lang="en-US" sz="2000">
                <a:solidFill>
                  <a:srgbClr val="7F0055"/>
                </a:solidFill>
              </a:rPr>
              <a:t>this</a:t>
            </a:r>
            <a:r>
              <a:rPr lang="en-US" sz="2000"/>
              <a:t>.</a:t>
            </a:r>
            <a:r>
              <a:rPr lang="en-US" sz="2000">
                <a:solidFill>
                  <a:srgbClr val="0000C0"/>
                </a:solidFill>
              </a:rPr>
              <a:t>accountRepository</a:t>
            </a:r>
            <a:r>
              <a:rPr lang="en-US" sz="2000"/>
              <a:t> = ar;</a:t>
            </a:r>
          </a:p>
          <a:p>
            <a:pPr marL="342900" indent="-342900" defTabSz="457200" eaLnBrk="0" hangingPunct="0">
              <a:lnSpc>
                <a:spcPct val="7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sz="2000"/>
              <a:t>    }</a:t>
            </a:r>
          </a:p>
          <a:p>
            <a:pPr marL="342900" indent="-342900" defTabSz="457200" eaLnBrk="0" hangingPunct="0">
              <a:lnSpc>
                <a:spcPct val="7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sz="2000"/>
              <a:t>    …</a:t>
            </a:r>
          </a:p>
          <a:p>
            <a:pPr marL="342900" indent="-342900" defTabSz="457200" eaLnBrk="0" hangingPunct="0">
              <a:lnSpc>
                <a:spcPct val="7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 charset="0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</a:pPr>
            <a:r>
              <a:rPr lang="en-US" sz="2000"/>
              <a:t>}</a:t>
            </a:r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457200" y="4038600"/>
            <a:ext cx="8077200" cy="2209800"/>
          </a:xfrm>
          <a:prstGeom prst="rect">
            <a:avLst/>
          </a:prstGeom>
          <a:solidFill>
            <a:srgbClr val="FEFFDA"/>
          </a:solidFill>
          <a:ln w="12600">
            <a:solidFill>
              <a:srgbClr val="000000"/>
            </a:solidFill>
            <a:miter lim="800000"/>
            <a:headEnd/>
            <a:tailEnd/>
          </a:ln>
          <a:effectLst>
            <a:outerShdw dist="17819" dir="2700000" algn="ctr" rotWithShape="0">
              <a:srgbClr val="808080"/>
            </a:outerShdw>
          </a:effectLst>
        </p:spPr>
        <p:txBody>
          <a:bodyPr lIns="90000" tIns="109800" rIns="90000" bIns="46800"/>
          <a:lstStyle/>
          <a:p>
            <a:pPr defTabSz="457200">
              <a:lnSpc>
                <a:spcPct val="7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7F0055"/>
                </a:solidFill>
              </a:rPr>
              <a:t>public class</a:t>
            </a:r>
            <a:r>
              <a:rPr lang="en-US" sz="2000">
                <a:solidFill>
                  <a:srgbClr val="000000"/>
                </a:solidFill>
              </a:rPr>
              <a:t> JdbcAccountRepository implements AccountRepository {</a:t>
            </a:r>
          </a:p>
          <a:p>
            <a:pPr defTabSz="457200">
              <a:lnSpc>
                <a:spcPct val="7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000000"/>
                </a:solidFill>
              </a:rPr>
              <a:t>    </a:t>
            </a:r>
            <a:r>
              <a:rPr lang="en-US" sz="2000" b="1">
                <a:solidFill>
                  <a:srgbClr val="000000"/>
                </a:solidFill>
              </a:rPr>
              <a:t>@Autowired</a:t>
            </a:r>
          </a:p>
          <a:p>
            <a:pPr defTabSz="457200">
              <a:lnSpc>
                <a:spcPct val="7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000000"/>
                </a:solidFill>
              </a:rPr>
              <a:t>    </a:t>
            </a:r>
            <a:r>
              <a:rPr lang="en-US" sz="2000">
                <a:solidFill>
                  <a:srgbClr val="7F0055"/>
                </a:solidFill>
              </a:rPr>
              <a:t>public</a:t>
            </a:r>
            <a:r>
              <a:rPr lang="en-US" sz="2000">
                <a:solidFill>
                  <a:srgbClr val="000000"/>
                </a:solidFill>
              </a:rPr>
              <a:t> JdbcAccountRepository(DataSource ds) {</a:t>
            </a:r>
          </a:p>
          <a:p>
            <a:pPr defTabSz="457200">
              <a:lnSpc>
                <a:spcPct val="7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000000"/>
                </a:solidFill>
              </a:rPr>
              <a:t>        </a:t>
            </a:r>
            <a:r>
              <a:rPr lang="en-US" sz="2000">
                <a:solidFill>
                  <a:srgbClr val="7F0055"/>
                </a:solidFill>
              </a:rPr>
              <a:t>this</a:t>
            </a:r>
            <a:r>
              <a:rPr lang="en-US" sz="2000">
                <a:solidFill>
                  <a:srgbClr val="000000"/>
                </a:solidFill>
              </a:rPr>
              <a:t>.</a:t>
            </a:r>
            <a:r>
              <a:rPr lang="en-US" sz="2000">
                <a:solidFill>
                  <a:srgbClr val="0000C0"/>
                </a:solidFill>
              </a:rPr>
              <a:t>dataSource</a:t>
            </a:r>
            <a:r>
              <a:rPr lang="en-US" sz="2000">
                <a:solidFill>
                  <a:srgbClr val="000000"/>
                </a:solidFill>
              </a:rPr>
              <a:t> = ds;</a:t>
            </a:r>
          </a:p>
          <a:p>
            <a:pPr defTabSz="457200">
              <a:lnSpc>
                <a:spcPct val="7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000000"/>
                </a:solidFill>
              </a:rPr>
              <a:t>    }</a:t>
            </a:r>
          </a:p>
          <a:p>
            <a:pPr defTabSz="457200">
              <a:lnSpc>
                <a:spcPct val="7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000000"/>
                </a:solidFill>
              </a:rPr>
              <a:t>    …</a:t>
            </a:r>
          </a:p>
          <a:p>
            <a:pPr defTabSz="457200">
              <a:lnSpc>
                <a:spcPct val="75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</a:pPr>
            <a:r>
              <a:rPr lang="en-US" sz="2000">
                <a:solidFill>
                  <a:srgbClr val="000000"/>
                </a:solidFill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@Autowired – XML Configuration</a:t>
            </a: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263525" y="1273175"/>
            <a:ext cx="8402638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>
                <a:solidFill>
                  <a:srgbClr val="3F7F7F"/>
                </a:solidFill>
              </a:rPr>
              <a:t>&lt;beans&gt;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3F7F7F"/>
                </a:solidFill>
              </a:rPr>
              <a:t>    &lt;bean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id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“transferService”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class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“app.impl.TransferServiceImpl” /</a:t>
            </a:r>
            <a:r>
              <a:rPr lang="en-US">
                <a:solidFill>
                  <a:srgbClr val="3F7F7F"/>
                </a:solidFill>
              </a:rPr>
              <a:t>&gt;</a:t>
            </a:r>
          </a:p>
          <a:p>
            <a:r>
              <a:rPr lang="en-US">
                <a:solidFill>
                  <a:srgbClr val="3F7F7F"/>
                </a:solidFill>
              </a:rPr>
              <a:t>   </a:t>
            </a:r>
          </a:p>
          <a:p>
            <a:r>
              <a:rPr lang="en-US">
                <a:solidFill>
                  <a:srgbClr val="3F7F7F"/>
                </a:solidFill>
              </a:rPr>
              <a:t>    &lt;bean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id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“accountRepository”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class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“app.impl.JdbcAccountRepository” /</a:t>
            </a:r>
            <a:r>
              <a:rPr lang="en-US">
                <a:solidFill>
                  <a:srgbClr val="3F7F7F"/>
                </a:solidFill>
              </a:rPr>
              <a:t>&gt;</a:t>
            </a:r>
          </a:p>
          <a:p>
            <a:endParaRPr lang="en-US">
              <a:solidFill>
                <a:srgbClr val="3F7F7F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3F7F7F"/>
                </a:solidFill>
              </a:rPr>
              <a:t>    &lt;bean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id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“dataSource”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class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“com.mysql.jdbc.Driver”</a:t>
            </a:r>
            <a:r>
              <a:rPr lang="en-US">
                <a:solidFill>
                  <a:srgbClr val="3F7F7F"/>
                </a:solidFill>
              </a:rPr>
              <a:t>&gt;</a:t>
            </a:r>
          </a:p>
          <a:p>
            <a:r>
              <a:rPr lang="en-US">
                <a:solidFill>
                  <a:srgbClr val="3F7F7F"/>
                </a:solidFill>
              </a:rPr>
              <a:t>        &lt;property</a:t>
            </a:r>
            <a:r>
              <a:rPr lang="en-US">
                <a:solidFill>
                  <a:srgbClr val="7F0055"/>
                </a:solidFill>
              </a:rPr>
              <a:t> name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“URL”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value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</a:t>
            </a:r>
            <a:r>
              <a:rPr lang="en-IN">
                <a:solidFill>
                  <a:srgbClr val="0000C0"/>
                </a:solidFill>
              </a:rPr>
              <a:t>jdbc:mysql://localhost:3306/codingtondb</a:t>
            </a:r>
            <a:r>
              <a:rPr lang="en-US">
                <a:solidFill>
                  <a:srgbClr val="0000C0"/>
                </a:solidFill>
              </a:rPr>
              <a:t>” </a:t>
            </a:r>
            <a:r>
              <a:rPr lang="en-US">
                <a:solidFill>
                  <a:srgbClr val="3F7F7F"/>
                </a:solidFill>
              </a:rPr>
              <a:t>/&gt;</a:t>
            </a:r>
          </a:p>
          <a:p>
            <a:r>
              <a:rPr lang="en-US">
                <a:solidFill>
                  <a:srgbClr val="3F7F7F"/>
                </a:solidFill>
              </a:rPr>
              <a:t>        &lt;property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name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“user”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value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“root” </a:t>
            </a:r>
            <a:r>
              <a:rPr lang="en-US">
                <a:solidFill>
                  <a:srgbClr val="3F7F7F"/>
                </a:solidFill>
              </a:rPr>
              <a:t>/&gt;</a:t>
            </a:r>
          </a:p>
          <a:p>
            <a:r>
              <a:rPr lang="en-US">
                <a:solidFill>
                  <a:srgbClr val="3F7F7F"/>
                </a:solidFill>
              </a:rPr>
              <a:t>        &lt;property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name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“password”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7F0055"/>
                </a:solidFill>
              </a:rPr>
              <a:t>value</a:t>
            </a:r>
            <a:r>
              <a:rPr lang="en-US">
                <a:solidFill>
                  <a:srgbClr val="000000"/>
                </a:solidFill>
              </a:rPr>
              <a:t>=</a:t>
            </a:r>
            <a:r>
              <a:rPr lang="en-US">
                <a:solidFill>
                  <a:srgbClr val="0000C0"/>
                </a:solidFill>
              </a:rPr>
              <a:t>“abcd1234” </a:t>
            </a:r>
            <a:r>
              <a:rPr lang="en-US">
                <a:solidFill>
                  <a:srgbClr val="3F7F7F"/>
                </a:solidFill>
              </a:rPr>
              <a:t>/&gt;</a:t>
            </a:r>
          </a:p>
          <a:p>
            <a:r>
              <a:rPr lang="en-US">
                <a:solidFill>
                  <a:srgbClr val="3F7F7F"/>
                </a:solidFill>
              </a:rPr>
              <a:t>    &lt;/bean&gt;</a:t>
            </a:r>
          </a:p>
          <a:p>
            <a:endParaRPr lang="en-US">
              <a:solidFill>
                <a:srgbClr val="000000"/>
              </a:solidFill>
            </a:endParaRPr>
          </a:p>
          <a:p>
            <a:pPr>
              <a:lnSpc>
                <a:spcPct val="75000"/>
              </a:lnSpc>
              <a:spcBef>
                <a:spcPts val="4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>
                <a:solidFill>
                  <a:srgbClr val="3F7F7F"/>
                </a:solidFill>
              </a:rPr>
              <a:t>&lt;context:annotation-config/&gt;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3F7F7F"/>
                </a:solidFill>
              </a:rPr>
              <a:t>&lt;/beans&gt;</a:t>
            </a:r>
          </a:p>
        </p:txBody>
      </p:sp>
      <p:sp>
        <p:nvSpPr>
          <p:cNvPr id="63497" name="Line 9"/>
          <p:cNvSpPr>
            <a:spLocks noChangeShapeType="1"/>
          </p:cNvSpPr>
          <p:nvPr/>
        </p:nvSpPr>
        <p:spPr bwMode="auto">
          <a:xfrm flipH="1" flipV="1">
            <a:off x="3676650" y="2705100"/>
            <a:ext cx="1470025" cy="590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 flipH="1" flipV="1">
            <a:off x="4095750" y="2228850"/>
            <a:ext cx="1050925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5146675" y="2765425"/>
            <a:ext cx="3749675" cy="679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No need to specify 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constructor-args / Setter reference</a:t>
            </a:r>
            <a:endParaRPr lang="en-IN">
              <a:solidFill>
                <a:srgbClr val="000000"/>
              </a:solidFill>
            </a:endParaRPr>
          </a:p>
        </p:txBody>
      </p:sp>
      <p:sp>
        <p:nvSpPr>
          <p:cNvPr id="63499" name="Rectangle 11"/>
          <p:cNvSpPr>
            <a:spLocks noChangeArrowheads="1"/>
          </p:cNvSpPr>
          <p:nvPr/>
        </p:nvSpPr>
        <p:spPr bwMode="auto">
          <a:xfrm>
            <a:off x="5013325" y="4914900"/>
            <a:ext cx="3749675" cy="1044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IN"/>
              <a:t>looks for annotations on beans </a:t>
            </a:r>
          </a:p>
          <a:p>
            <a:pPr algn="ctr"/>
            <a:r>
              <a:rPr lang="en-IN"/>
              <a:t>only in the same application context</a:t>
            </a:r>
          </a:p>
          <a:p>
            <a:pPr algn="ctr"/>
            <a:r>
              <a:rPr lang="en-IN"/>
              <a:t>where it is defined</a:t>
            </a:r>
          </a:p>
        </p:txBody>
      </p:sp>
      <p:sp>
        <p:nvSpPr>
          <p:cNvPr id="63500" name="Line 12"/>
          <p:cNvSpPr>
            <a:spLocks noChangeShapeType="1"/>
          </p:cNvSpPr>
          <p:nvPr/>
        </p:nvSpPr>
        <p:spPr bwMode="auto">
          <a:xfrm flipH="1" flipV="1">
            <a:off x="3352800" y="5314950"/>
            <a:ext cx="1660525" cy="5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99D8A6-72FA-46AD-A6C0-9BFAC61A90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018B260-8D69-48C0-8609-F4BD71132438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14474D9-BC06-410B-AB26-E2D506E0AD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1563</TotalTime>
  <Words>2476</Words>
  <Application>Microsoft Office PowerPoint</Application>
  <PresentationFormat>On-screen Show (4:3)</PresentationFormat>
  <Paragraphs>394</Paragraphs>
  <Slides>46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Lucida Sans</vt:lpstr>
      <vt:lpstr>Times New Roman</vt:lpstr>
      <vt:lpstr>Verdana</vt:lpstr>
      <vt:lpstr>Pencils_02_2012</vt:lpstr>
      <vt:lpstr>PowerPoint Presentation</vt:lpstr>
      <vt:lpstr>Course Goals / Objectives</vt:lpstr>
      <vt:lpstr>Agenda</vt:lpstr>
      <vt:lpstr>How Spring works</vt:lpstr>
      <vt:lpstr>Bean Injection</vt:lpstr>
      <vt:lpstr>Constructor Injection – XML Configuration</vt:lpstr>
      <vt:lpstr>Setter Injection – XML Configuration</vt:lpstr>
      <vt:lpstr>@Autowired</vt:lpstr>
      <vt:lpstr>@Autowired – XML Configuration</vt:lpstr>
      <vt:lpstr>@Autowired                                                    contd…</vt:lpstr>
      <vt:lpstr>@Component</vt:lpstr>
      <vt:lpstr>@Component                                                   contd…</vt:lpstr>
      <vt:lpstr>@Qualifier</vt:lpstr>
      <vt:lpstr>When to use What</vt:lpstr>
      <vt:lpstr>Spring Core Annotations : See-It</vt:lpstr>
      <vt:lpstr>Spring Core Annotations : Try It</vt:lpstr>
      <vt:lpstr>Java Based Annotations</vt:lpstr>
      <vt:lpstr>@Configuration and @Bean</vt:lpstr>
      <vt:lpstr>@Import</vt:lpstr>
      <vt:lpstr>@Primary</vt:lpstr>
      <vt:lpstr>@Primary – Example (Contd..)</vt:lpstr>
      <vt:lpstr>@Primary - Example</vt:lpstr>
      <vt:lpstr>@Lazy</vt:lpstr>
      <vt:lpstr>Overview</vt:lpstr>
      <vt:lpstr>Overview</vt:lpstr>
      <vt:lpstr>Overview</vt:lpstr>
      <vt:lpstr>Overview</vt:lpstr>
      <vt:lpstr>Overview</vt:lpstr>
      <vt:lpstr>Additional Resources</vt:lpstr>
      <vt:lpstr>Course / Module Summary</vt:lpstr>
      <vt:lpstr>Course / Module Summary</vt:lpstr>
      <vt:lpstr>Bean</vt:lpstr>
      <vt:lpstr>Bean Scope</vt:lpstr>
      <vt:lpstr>Spring Lifecycle</vt:lpstr>
      <vt:lpstr>Spring Lifecycle</vt:lpstr>
      <vt:lpstr>Spring Lifecycle</vt:lpstr>
      <vt:lpstr>Spring Versions and Features</vt:lpstr>
      <vt:lpstr>Spring Versions and Features</vt:lpstr>
      <vt:lpstr>Spring Versions and Features</vt:lpstr>
      <vt:lpstr>Spring Versions and Features</vt:lpstr>
      <vt:lpstr>Graalvm</vt:lpstr>
      <vt:lpstr>Graalvm</vt:lpstr>
      <vt:lpstr>Virtual Thread</vt:lpstr>
      <vt:lpstr>Course / Module Summary</vt:lpstr>
      <vt:lpstr>PowerPoint Presentation</vt:lpstr>
      <vt:lpstr>PowerPoint Presentation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cp:lastModifiedBy>Parameswari Ettiappan</cp:lastModifiedBy>
  <cp:revision>204</cp:revision>
  <dcterms:created xsi:type="dcterms:W3CDTF">2012-03-13T15:47:14Z</dcterms:created>
  <dcterms:modified xsi:type="dcterms:W3CDTF">2024-02-07T18:35:12Z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